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12" r:id="rId4"/>
    <p:sldId id="310" r:id="rId5"/>
    <p:sldId id="311" r:id="rId6"/>
    <p:sldId id="299" r:id="rId7"/>
    <p:sldId id="313" r:id="rId8"/>
    <p:sldId id="314" r:id="rId9"/>
    <p:sldId id="315" r:id="rId10"/>
    <p:sldId id="316" r:id="rId11"/>
    <p:sldId id="317" r:id="rId12"/>
    <p:sldId id="321" r:id="rId13"/>
    <p:sldId id="295" r:id="rId14"/>
    <p:sldId id="268" r:id="rId15"/>
    <p:sldId id="301" r:id="rId16"/>
    <p:sldId id="303" r:id="rId17"/>
    <p:sldId id="304" r:id="rId18"/>
    <p:sldId id="318" r:id="rId19"/>
    <p:sldId id="320" r:id="rId20"/>
    <p:sldId id="319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0000"/>
    <a:srgbClr val="3A5818"/>
    <a:srgbClr val="1A3C18"/>
    <a:srgbClr val="339966"/>
    <a:srgbClr val="66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3726" autoAdjust="0"/>
  </p:normalViewPr>
  <p:slideViewPr>
    <p:cSldViewPr>
      <p:cViewPr varScale="1">
        <p:scale>
          <a:sx n="110" d="100"/>
          <a:sy n="110" d="100"/>
        </p:scale>
        <p:origin x="9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3A6482D-ABE0-44FD-B947-6AB5681CAAA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E2C94BA-DF8F-40B7-9C6A-CE35CDB9B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6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4D8751-AA8D-48CC-A8AA-0F627AE682E3}" type="slidenum">
              <a:rPr lang="ru-RU">
                <a:latin typeface="Arial" pitchFamily="34" charset="0"/>
              </a:rPr>
              <a:pPr/>
              <a:t>1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7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z="1600" dirty="0" smtClean="0"/>
              <a:t>	К</a:t>
            </a:r>
            <a:endParaRPr 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67C7BF-BDB2-496C-AAC5-5E5AB32B8977}" type="slidenum">
              <a:rPr lang="ru-RU">
                <a:latin typeface="Arial" pitchFamily="34" charset="0"/>
              </a:rPr>
              <a:pPr/>
              <a:t>2</a:t>
            </a:fld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2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	</a:t>
            </a:r>
            <a:endParaRPr lang="ru-RU" sz="1600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C758B3-5DBE-4914-8424-569D60C607B9}" type="slidenum">
              <a:rPr lang="ru-RU">
                <a:latin typeface="Arial" pitchFamily="34" charset="0"/>
              </a:rPr>
              <a:pPr/>
              <a:t>14</a:t>
            </a:fld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0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D57C4-5927-49B7-B051-C56A00A94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17DE-AC66-4459-A1F3-2E10E85C0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F46AC-9AD5-4D67-800B-9C51B4CAF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8EAC-C72B-44CF-8D21-3ACC3A3FA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17F2-30C6-432D-BED4-E909F38FA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ACFFF-B9C8-4DC2-8C77-87237B04B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CF731-1DC6-47E3-B5C4-342A18372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22A98-CFCC-4BD8-BDDD-23371B8A0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CBCDD-F9CE-4AD7-B6AD-C6287283E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9EBE4-4C51-4E2F-A0BE-789931EA8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C0996-5413-49EA-9448-1934AEA97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49FD993-7B6B-4C55-8ADE-6C7683B2F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3859" y="-19325"/>
            <a:ext cx="8892480" cy="2852936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общеобразовательное учреждение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№18»</a:t>
            </a:r>
            <a:r>
              <a:rPr lang="ru-RU" sz="1600" b="1" dirty="0" smtClean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3A5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haroni" panose="02010803020104030203" pitchFamily="2" charset="-79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6381328"/>
            <a:ext cx="7848600" cy="47667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1800" dirty="0" smtClean="0">
              <a:solidFill>
                <a:srgbClr val="1A3C18"/>
              </a:solidFill>
            </a:endParaRPr>
          </a:p>
        </p:txBody>
      </p:sp>
      <p:sp>
        <p:nvSpPr>
          <p:cNvPr id="2053" name="Rectangle 3"/>
          <p:cNvSpPr txBox="1">
            <a:spLocks noChangeArrowheads="1"/>
          </p:cNvSpPr>
          <p:nvPr/>
        </p:nvSpPr>
        <p:spPr bwMode="auto">
          <a:xfrm>
            <a:off x="1763688" y="4941168"/>
            <a:ext cx="710725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sz="1600" b="1" dirty="0" smtClean="0">
              <a:solidFill>
                <a:srgbClr val="FFC000"/>
              </a:solidFill>
            </a:endParaRPr>
          </a:p>
          <a:p>
            <a:pPr algn="ctr"/>
            <a:endParaRPr lang="ru-RU" sz="1600" b="1" dirty="0">
              <a:solidFill>
                <a:srgbClr val="FFC000"/>
              </a:solidFill>
            </a:endParaRPr>
          </a:p>
          <a:p>
            <a:pPr algn="ctr"/>
            <a:endParaRPr lang="ru-RU" sz="1600" b="1" dirty="0" smtClean="0">
              <a:solidFill>
                <a:srgbClr val="FFC000"/>
              </a:solidFill>
            </a:endParaRPr>
          </a:p>
          <a:p>
            <a:pPr algn="r"/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Волокитина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Яковлевна,</a:t>
            </a:r>
          </a:p>
          <a:p>
            <a:pPr algn="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по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УВР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№18</a:t>
            </a:r>
          </a:p>
          <a:p>
            <a:pPr algn="ctr"/>
            <a:endParaRPr lang="ru-RU" sz="1600" b="1" dirty="0">
              <a:solidFill>
                <a:srgbClr val="FFC000"/>
              </a:solidFill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553712"/>
            <a:ext cx="79206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Особенности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организации  методической работы  по реализации программы «Одарённые дети»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МАОУ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СОШ №18 </a:t>
            </a:r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условиях </a:t>
            </a:r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цифровой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образовательной среды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haroni" panose="02010803020104030203" pitchFamily="2" charset="-79"/>
              </a:rPr>
              <a:t>(из опыта работы)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haroni" panose="02010803020104030203" pitchFamily="2" charset="-79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121014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развитие </a:t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педагогического коллектива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 -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сетевых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семейной игротекой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Семинары-практикумы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на интерактивной образовательной онлайн-платформе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Учи.ру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Ежегодный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«Инфотех-2018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(Тюмень).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фестиваль молодёжи и студентов #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ПолитехFest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Kids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Лекторий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Wellness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тьюторство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жить долго, активно, красиво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Конференция-вебинар «Интерпретация результатов оценочных процедур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-Вебинар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использовании веб-платформы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Яндекс.Учебник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начальной школе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Семинар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школьных библиотек – к информационно-библиотечному центру: опыт реализации» (Тюмень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НаукоЛаб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формирование программы, графика, подбор серии опытов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(Тюмень).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НПК «Диалог культур: формирование и развитие речевой культуры в условиях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мультикоммуникативного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пространства школы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Семинар-практикум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«Пропедевтика инженерного образования в дополнительном образовании» на площадке детского технопарка 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Кванториум» (Тюмень).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Слет школ «Энергия трех поколений!», имеющих или планирующих открыть корпоративные или индустриальные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(Тюмень).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352" y="245686"/>
            <a:ext cx="8229600" cy="778098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Внутришкольные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мероприятия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4" y="1167800"/>
            <a:ext cx="3826768" cy="298128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543858" cy="5094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3385" y="4293096"/>
            <a:ext cx="394651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88"/>
            <a:ext cx="9144000" cy="68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        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Профильный физико-химический класс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dirty="0" smtClean="0">
                <a:solidFill>
                  <a:srgbClr val="FFFF00"/>
                </a:solidFill>
              </a:rPr>
              <a:t>   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8613241" flipH="1">
            <a:off x="3952030" y="3490794"/>
            <a:ext cx="1518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FF00"/>
                </a:solidFill>
              </a:rPr>
              <a:t>Совмстные</a:t>
            </a:r>
            <a:r>
              <a:rPr lang="ru-RU" sz="1600" b="1" dirty="0" smtClean="0">
                <a:solidFill>
                  <a:srgbClr val="FFFF00"/>
                </a:solidFill>
              </a:rPr>
              <a:t> проекты</a:t>
            </a: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11" name="Picture 2" descr="C:\Users\1\Desktop\Сибур\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4" b="8276"/>
          <a:stretch>
            <a:fillRect/>
          </a:stretch>
        </p:blipFill>
        <p:spPr>
          <a:xfrm>
            <a:off x="615911" y="1412776"/>
            <a:ext cx="8098757" cy="48245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395288" y="-17463"/>
            <a:ext cx="8229600" cy="101757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Оборудование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Festo</a:t>
            </a:r>
            <a:r>
              <a:rPr lang="en-US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85" y="1000109"/>
            <a:ext cx="5395428" cy="3004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5326" y="2727682"/>
            <a:ext cx="4365102" cy="2455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7485" y="4064863"/>
            <a:ext cx="5395428" cy="277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молодежного инновационного творчества 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ПОЛИТЕХ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75" y="1556792"/>
            <a:ext cx="8163252" cy="4261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634082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 информатике в школе дополнительного образования «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</a:t>
            </a:r>
            <a:r>
              <a:rPr lang="ru-RU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ТИУ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0808"/>
            <a:ext cx="3960440" cy="2234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221088"/>
            <a:ext cx="3960440" cy="212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060848"/>
            <a:ext cx="3024336" cy="4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проектов </a:t>
            </a:r>
            <a:r>
              <a:rPr lang="ru-RU" alt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НПК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258" y="3902851"/>
            <a:ext cx="3744731" cy="2807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51523"/>
            <a:ext cx="3898776" cy="2822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508513"/>
            <a:ext cx="3096344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НаукоЛаб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2" y="1124744"/>
            <a:ext cx="3854557" cy="2802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64" y="3990231"/>
            <a:ext cx="3719736" cy="2789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64" y="1124745"/>
            <a:ext cx="3719736" cy="2725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7" y="4025727"/>
            <a:ext cx="3851691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283450" cy="503238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«Одаренные дети»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Объект 2"/>
          <p:cNvSpPr>
            <a:spLocks noGrp="1"/>
          </p:cNvSpPr>
          <p:nvPr>
            <p:ph sz="half" idx="1"/>
          </p:nvPr>
        </p:nvSpPr>
        <p:spPr>
          <a:xfrm>
            <a:off x="4795838" y="908051"/>
            <a:ext cx="3919566" cy="3092454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z="2000" b="1" dirty="0" smtClean="0">
              <a:solidFill>
                <a:srgbClr val="339966"/>
              </a:solidFill>
            </a:endParaRPr>
          </a:p>
          <a:p>
            <a:pPr marL="0" indent="0" algn="ctr">
              <a:buFontTx/>
              <a:buNone/>
            </a:pPr>
            <a:endParaRPr lang="ru-RU" sz="2000" b="1" dirty="0" smtClean="0">
              <a:solidFill>
                <a:srgbClr val="339966"/>
              </a:solidFill>
            </a:endParaRPr>
          </a:p>
          <a:p>
            <a:pPr marL="0" indent="0" algn="ctr">
              <a:buFontTx/>
              <a:buNone/>
            </a:pPr>
            <a:endParaRPr lang="ru-RU" sz="2000" b="1" dirty="0" smtClean="0">
              <a:solidFill>
                <a:srgbClr val="339966"/>
              </a:solidFill>
            </a:endParaRPr>
          </a:p>
          <a:p>
            <a:pPr marL="0" indent="0" algn="ctr">
              <a:buFontTx/>
              <a:buNone/>
            </a:pPr>
            <a:endParaRPr lang="ru-RU" sz="2000" b="1" dirty="0" smtClean="0">
              <a:solidFill>
                <a:srgbClr val="339966"/>
              </a:solidFill>
            </a:endParaRPr>
          </a:p>
        </p:txBody>
      </p:sp>
      <p:sp>
        <p:nvSpPr>
          <p:cNvPr id="4110" name="WordArt 14"/>
          <p:cNvSpPr>
            <a:spLocks noChangeArrowheads="1" noChangeShapeType="1" noTextEdit="1"/>
          </p:cNvSpPr>
          <p:nvPr/>
        </p:nvSpPr>
        <p:spPr bwMode="auto">
          <a:xfrm>
            <a:off x="657574" y="2160423"/>
            <a:ext cx="977591" cy="281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108" name="WordArt 13"/>
          <p:cNvSpPr>
            <a:spLocks noChangeArrowheads="1" noChangeShapeType="1" noTextEdit="1"/>
          </p:cNvSpPr>
          <p:nvPr/>
        </p:nvSpPr>
        <p:spPr bwMode="auto">
          <a:xfrm>
            <a:off x="2053760" y="1515227"/>
            <a:ext cx="1295529" cy="2668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106" name="WordArt 12"/>
          <p:cNvSpPr>
            <a:spLocks noChangeArrowheads="1" noChangeShapeType="1" noTextEdit="1"/>
          </p:cNvSpPr>
          <p:nvPr/>
        </p:nvSpPr>
        <p:spPr bwMode="auto">
          <a:xfrm>
            <a:off x="3706592" y="2195172"/>
            <a:ext cx="889463" cy="2549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676109" y="1270226"/>
            <a:ext cx="4103688" cy="8245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одаренных детей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dirty="0">
              <a:solidFill>
                <a:srgbClr val="1A3C18"/>
              </a:solidFill>
              <a:latin typeface="Times New Roman" pitchFamily="18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979580" y="1248561"/>
            <a:ext cx="3951830" cy="86785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оптимального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737708" y="2407830"/>
            <a:ext cx="4058130" cy="424157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 anchorCtr="0"/>
          <a:lstStyle/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•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Знакомство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педагогов с научными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 данными о психологических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 особенностях и методических приемах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 работы с одаренными детьми; 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•	обучение через методическую учебу,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 педсоветы, самообразование;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•	знакомство      педагогов      с    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приемами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   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целенаправленного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педагогического </a:t>
            </a:r>
            <a:endParaRPr lang="ru-RU" b="1" dirty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наблюдения, диагностики;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•	проведение различных конкурсов,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 интеллектуальных игр, олимпиад, 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позволяющих     учащимся   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  проявить     свои способности.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4995621" y="2450079"/>
            <a:ext cx="3986867" cy="418299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 anchorCtr="0"/>
          <a:lstStyle/>
          <a:p>
            <a:pPr algn="ctr"/>
            <a:r>
              <a:rPr lang="ru-RU" sz="2000" b="1" dirty="0">
                <a:solidFill>
                  <a:srgbClr val="1A3C18"/>
                </a:solidFill>
                <a:latin typeface="Times New Roman" pitchFamily="18" charset="0"/>
              </a:rPr>
              <a:t>•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Отбор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среди различных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систем</a:t>
            </a: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обучения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тех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методов и приемов,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которые способствуют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развитию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самостоятельности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мышления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инициативности и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творчества;</a:t>
            </a:r>
          </a:p>
          <a:p>
            <a:pPr algn="ctr"/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•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предоставление возможности</a:t>
            </a: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совершенствовать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способности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в совместной  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деятельности     со     сверстниками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научным руководителем, </a:t>
            </a:r>
            <a:endParaRPr lang="ru-RU" b="1" dirty="0" smtClean="0">
              <a:solidFill>
                <a:srgbClr val="1A3C18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через </a:t>
            </a:r>
            <a:r>
              <a:rPr lang="ru-RU" b="1" dirty="0">
                <a:solidFill>
                  <a:srgbClr val="1A3C18"/>
                </a:solidFill>
                <a:latin typeface="Times New Roman" pitchFamily="18" charset="0"/>
              </a:rPr>
              <a:t>самостоятельную </a:t>
            </a:r>
            <a:r>
              <a:rPr lang="ru-RU" b="1" dirty="0" smtClean="0">
                <a:solidFill>
                  <a:srgbClr val="1A3C18"/>
                </a:solidFill>
                <a:latin typeface="Times New Roman" pitchFamily="18" charset="0"/>
              </a:rPr>
              <a:t>работу. </a:t>
            </a:r>
            <a:endParaRPr lang="ru-RU" b="1" dirty="0">
              <a:solidFill>
                <a:srgbClr val="1A3C1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" y="19527"/>
            <a:ext cx="9089009" cy="6347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4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11560" y="980728"/>
            <a:ext cx="7987612" cy="5143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350" dirty="0"/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высокий уровень развития общих способностей, определяющий сравнительно широкий диапазон деятельностей, в которых человек может достичь больших успехов. Является основой развития специальных способностей, но сама представляет собой независимый от них фактор.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высокий уровень способностей личности и определенной деятельности, её одаренности, когда они достигают уровня черт характера.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Гениальность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высшая степень творческих проявлений личности, выражающаяся в творчестве, имеющем выдающееся значение для жизни общества. Гений, образно говоря,  создает новую эпоху в своей сфере деятельности.</a:t>
            </a:r>
          </a:p>
          <a:p>
            <a:pPr marL="0" indent="0">
              <a:buNone/>
            </a:pPr>
            <a:endParaRPr lang="ru-RU" sz="1350" dirty="0"/>
          </a:p>
          <a:p>
            <a:pPr marL="0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словарь по педагогике. Автор - составитель Е.С.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Рапацевич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350" dirty="0"/>
          </a:p>
          <a:p>
            <a:pPr marL="0" indent="0">
              <a:buNone/>
            </a:pP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5416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" y="0"/>
            <a:ext cx="9139646" cy="45091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54" y="4509120"/>
            <a:ext cx="9139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01061" y="4611176"/>
            <a:ext cx="4499992" cy="21602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ru-RU" sz="1300" b="1" dirty="0" smtClean="0">
                <a:solidFill>
                  <a:srgbClr val="C00000"/>
                </a:solidFill>
              </a:rPr>
              <a:t>- Государственная программа «Основные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направления развития образования и науки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Тюменской области» до 2020 года.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Межуровневый областной проект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«Стратегия успеха».  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Положение о Центре по работе с  одаренными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 детьми. 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План мероприятий по реализации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Концепции развития математического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  образования  в Тюменской области.  </a:t>
            </a:r>
            <a:endParaRPr lang="ru-RU" sz="1300" b="1" dirty="0">
              <a:solidFill>
                <a:srgbClr val="C00000"/>
              </a:solidFill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697759" y="4581128"/>
            <a:ext cx="4336397" cy="21602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ru-RU" sz="1300" b="1" dirty="0" smtClean="0">
                <a:solidFill>
                  <a:srgbClr val="C00000"/>
                </a:solidFill>
              </a:rPr>
              <a:t>- План </a:t>
            </a:r>
            <a:r>
              <a:rPr lang="ru-RU" sz="1300" b="1" dirty="0">
                <a:solidFill>
                  <a:srgbClr val="C00000"/>
                </a:solidFill>
              </a:rPr>
              <a:t>мероприятий по </a:t>
            </a:r>
            <a:r>
              <a:rPr lang="ru-RU" sz="1300" b="1" dirty="0" smtClean="0">
                <a:solidFill>
                  <a:srgbClr val="C00000"/>
                </a:solidFill>
              </a:rPr>
              <a:t>развитию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политехнического образования  </a:t>
            </a:r>
            <a:r>
              <a:rPr lang="ru-RU" sz="1300" b="1" dirty="0">
                <a:solidFill>
                  <a:srgbClr val="C00000"/>
                </a:solidFill>
              </a:rPr>
              <a:t>в </a:t>
            </a:r>
            <a:r>
              <a:rPr lang="ru-RU" sz="1300" b="1" dirty="0" smtClean="0">
                <a:solidFill>
                  <a:srgbClr val="C00000"/>
                </a:solidFill>
              </a:rPr>
              <a:t>ОО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Тюменской </a:t>
            </a:r>
            <a:r>
              <a:rPr lang="ru-RU" sz="1300" b="1" dirty="0">
                <a:solidFill>
                  <a:srgbClr val="C00000"/>
                </a:solidFill>
              </a:rPr>
              <a:t>области. 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Межрегиональная </a:t>
            </a:r>
            <a:r>
              <a:rPr lang="ru-RU" sz="1300" b="1" dirty="0">
                <a:solidFill>
                  <a:srgbClr val="C00000"/>
                </a:solidFill>
              </a:rPr>
              <a:t>научно-практическая </a:t>
            </a:r>
            <a:endParaRPr lang="ru-RU" sz="1300" b="1" dirty="0" smtClean="0">
              <a:solidFill>
                <a:srgbClr val="C00000"/>
              </a:solidFill>
            </a:endParaRPr>
          </a:p>
          <a:p>
            <a:r>
              <a:rPr lang="ru-RU" sz="1300" b="1" dirty="0" smtClean="0">
                <a:solidFill>
                  <a:srgbClr val="C00000"/>
                </a:solidFill>
              </a:rPr>
              <a:t>конференция </a:t>
            </a:r>
            <a:r>
              <a:rPr lang="ru-RU" sz="1300" b="1" dirty="0">
                <a:solidFill>
                  <a:srgbClr val="C00000"/>
                </a:solidFill>
              </a:rPr>
              <a:t>«Интеграция в преподавании </a:t>
            </a:r>
            <a:endParaRPr lang="ru-RU" sz="1300" b="1" dirty="0" smtClean="0">
              <a:solidFill>
                <a:srgbClr val="C00000"/>
              </a:solidFill>
            </a:endParaRPr>
          </a:p>
          <a:p>
            <a:r>
              <a:rPr lang="ru-RU" sz="1300" b="1" dirty="0" smtClean="0">
                <a:solidFill>
                  <a:srgbClr val="C00000"/>
                </a:solidFill>
              </a:rPr>
              <a:t>предметов </a:t>
            </a:r>
            <a:r>
              <a:rPr lang="ru-RU" sz="1300" b="1" dirty="0">
                <a:solidFill>
                  <a:srgbClr val="C00000"/>
                </a:solidFill>
              </a:rPr>
              <a:t>естественно-математического </a:t>
            </a:r>
            <a:r>
              <a:rPr lang="ru-RU" sz="1300" b="1" dirty="0" smtClean="0">
                <a:solidFill>
                  <a:srgbClr val="C00000"/>
                </a:solidFill>
              </a:rPr>
              <a:t>цикла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 </a:t>
            </a:r>
            <a:r>
              <a:rPr lang="ru-RU" sz="1300" b="1" dirty="0">
                <a:solidFill>
                  <a:srgbClr val="C00000"/>
                </a:solidFill>
              </a:rPr>
              <a:t>и информатики: механизмы и средства». 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Летние </a:t>
            </a:r>
            <a:r>
              <a:rPr lang="ru-RU" sz="1300" b="1" dirty="0">
                <a:solidFill>
                  <a:srgbClr val="C00000"/>
                </a:solidFill>
              </a:rPr>
              <a:t>многопрофильные смены.  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- Проект </a:t>
            </a:r>
            <a:r>
              <a:rPr lang="ru-RU" sz="1300" b="1" dirty="0">
                <a:solidFill>
                  <a:srgbClr val="C00000"/>
                </a:solidFill>
              </a:rPr>
              <a:t>«Сетевой учитель – сетевой ученик».</a:t>
            </a:r>
            <a:endParaRPr lang="ru-RU" sz="1300" b="1" dirty="0">
              <a:solidFill>
                <a:srgbClr val="1A3C1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79532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«Одаренные дети»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 algn="ctr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542780" y="1196752"/>
            <a:ext cx="4029220" cy="8245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учащимися</a:t>
            </a:r>
            <a:endParaRPr lang="ru-RU" sz="2400" b="1" dirty="0">
              <a:solidFill>
                <a:srgbClr val="1A3C18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674141" y="1196752"/>
            <a:ext cx="4300299" cy="8245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Работа с родителями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(законными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1A3C18"/>
              </a:solidFill>
              <a:latin typeface="Times New Roman" pitchFamily="18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520156" y="2178112"/>
            <a:ext cx="4103688" cy="8245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Работа с педагогическим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коллективом</a:t>
            </a:r>
            <a:endParaRPr lang="ru-RU" sz="2400" b="1" dirty="0">
              <a:solidFill>
                <a:srgbClr val="1A3C18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83" y="3423191"/>
            <a:ext cx="4187957" cy="31409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0" y="3410998"/>
            <a:ext cx="4307971" cy="31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36004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61518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Психологическое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сопровождение учителей, работающих с одаренными детьми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77" y="1267465"/>
            <a:ext cx="3407959" cy="2554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8" y="4005063"/>
            <a:ext cx="3367473" cy="2635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14278"/>
            <a:ext cx="3456384" cy="2526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2735"/>
            <a:ext cx="3384376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77" y="260648"/>
            <a:ext cx="8229600" cy="63408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консультативных запросов учителей,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</a:t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одаренными детьми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556792"/>
            <a:ext cx="733069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абонемент</a:t>
            </a:r>
            <a:b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«Продуктивные технологии XXI века»</a:t>
            </a:r>
            <a:b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33783"/>
            <a:ext cx="3152369" cy="2366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981208"/>
            <a:ext cx="3796270" cy="2602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81" y="3909200"/>
            <a:ext cx="3528392" cy="2746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943" y="1191508"/>
            <a:ext cx="3744416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№18»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технологии обучения, воспитания и оценки качества образования учащихся в условиях цифровой образовательной среды школы.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Цель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модели цифровой образовательной среды, которая создаст возможности получения доступного качественного образования каждому учащемуся.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Задачи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возможностей цифровой образовательной среды школы для доступного качественного образования.</a:t>
            </a:r>
          </a:p>
          <a:p>
            <a:pPr lvl="0"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практику работы каждого педагога: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системно-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с учетом возможностей цифровой среды;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мониторинговой деятельности образования учащихся на основе ИКТ.</a:t>
            </a:r>
          </a:p>
          <a:p>
            <a:pPr lvl="0"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эффективной системы выявления, поддержки и развития способностей и талантов у детей в условиях цифровой школы.</a:t>
            </a:r>
          </a:p>
          <a:p>
            <a:pPr lvl="0"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создания и функционирования модели цифровой образовательной среды, способствующей доступности качественного образования каждого учащегося.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3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8________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138________</Template>
  <TotalTime>1833</TotalTime>
  <Words>586</Words>
  <Application>Microsoft Office PowerPoint</Application>
  <PresentationFormat>Экран (4:3)</PresentationFormat>
  <Paragraphs>127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Aharoni</vt:lpstr>
      <vt:lpstr>Arial</vt:lpstr>
      <vt:lpstr>Calibri</vt:lpstr>
      <vt:lpstr>Monotype Corsiva</vt:lpstr>
      <vt:lpstr>Times New Roman</vt:lpstr>
      <vt:lpstr>Wingdings 3</vt:lpstr>
      <vt:lpstr>138________</vt:lpstr>
      <vt:lpstr>Муниципальное автономное общеобразовательное учреждение  «Средняя общеобразовательная школа №18»    </vt:lpstr>
      <vt:lpstr> Программа «Одаренные дети»  </vt:lpstr>
      <vt:lpstr>Презентация PowerPoint</vt:lpstr>
      <vt:lpstr>Презентация PowerPoint</vt:lpstr>
      <vt:lpstr> Направления программы «Одаренные дети»</vt:lpstr>
      <vt:lpstr> </vt:lpstr>
      <vt:lpstr>Анализ консультативных запросов учителей, работающих  с одаренными детьми</vt:lpstr>
      <vt:lpstr>Методический абонемент «Продуктивные технологии XXI века» </vt:lpstr>
      <vt:lpstr>Проект «Цифровая образовательная  среда МАОУ СОШ №18»</vt:lpstr>
      <vt:lpstr>Профессиональное развитие   педагогического коллектива </vt:lpstr>
      <vt:lpstr> Внутришкольные методические мероприятия</vt:lpstr>
      <vt:lpstr>Презентация PowerPoint</vt:lpstr>
      <vt:lpstr>          Профильный физико-химический класс      </vt:lpstr>
      <vt:lpstr> Оборудование «Festo»</vt:lpstr>
      <vt:lpstr>Центр  молодежного инновационного творчества  «Тобольск– ПОЛИТЕХ»</vt:lpstr>
      <vt:lpstr>Курсы по информатике в школе дополнительного образования «IT-эксперт», ТИУ</vt:lpstr>
      <vt:lpstr>Презентация проектов на НПК</vt:lpstr>
      <vt:lpstr>Презентация PowerPoint</vt:lpstr>
      <vt:lpstr>Региональный проект «НаукоЛаб»</vt:lpstr>
      <vt:lpstr>Презентация PowerPoint</vt:lpstr>
    </vt:vector>
  </TitlesOfParts>
  <Company>МОУ СОШ №18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Суть  изменений в  деятельности  учителя с  введением  ФГОС  НОО</dc:title>
  <dc:creator>Зам. директора по УМР</dc:creator>
  <cp:lastModifiedBy>Волокитина Валентина Яковлевна</cp:lastModifiedBy>
  <cp:revision>179</cp:revision>
  <cp:lastPrinted>2011-04-19T01:53:05Z</cp:lastPrinted>
  <dcterms:created xsi:type="dcterms:W3CDTF">2007-01-02T09:45:55Z</dcterms:created>
  <dcterms:modified xsi:type="dcterms:W3CDTF">2019-04-15T09:20:01Z</dcterms:modified>
</cp:coreProperties>
</file>