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304" r:id="rId3"/>
    <p:sldId id="305" r:id="rId4"/>
    <p:sldId id="306" r:id="rId5"/>
    <p:sldId id="30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E54"/>
    <a:srgbClr val="414042"/>
    <a:srgbClr val="6AA342"/>
    <a:srgbClr val="406CBA"/>
    <a:srgbClr val="F3B600"/>
    <a:srgbClr val="9C9C9C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636" autoAdjust="0"/>
  </p:normalViewPr>
  <p:slideViewPr>
    <p:cSldViewPr snapToGrid="0">
      <p:cViewPr varScale="1">
        <p:scale>
          <a:sx n="136" d="100"/>
          <a:sy n="136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0A6C9-4792-4F4B-968A-2CA7AA3B1C0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6E5B-96F4-41D2-9BA0-E68C80DC8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2F7D0-B590-1C4B-98E5-50C3B9C353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7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41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0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8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4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3951-677C-413D-A57E-808B2C9439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1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9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4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4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C4B-A338-4C1E-ADC1-9C73C32B130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728789" y="1819274"/>
            <a:ext cx="8853486" cy="332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sz="2800" dirty="0"/>
              <a:t>Подходы к повышению квалификации педагогических </a:t>
            </a:r>
            <a:r>
              <a:rPr lang="ru-RU" sz="2800"/>
              <a:t>работников </a:t>
            </a:r>
          </a:p>
          <a:p>
            <a:pPr>
              <a:defRPr/>
            </a:pPr>
            <a:r>
              <a:rPr lang="ru-RU" sz="2800"/>
              <a:t>в  </a:t>
            </a:r>
            <a:r>
              <a:rPr lang="ru-RU" sz="2800" dirty="0"/>
              <a:t>Тюменской области в 2023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654170" y="6536005"/>
            <a:ext cx="394831" cy="19817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altLang="ru-RU" sz="10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charset="0"/>
              </a:rPr>
              <a:t>1</a:t>
            </a:r>
          </a:p>
        </p:txBody>
      </p:sp>
      <p:pic>
        <p:nvPicPr>
          <p:cNvPr id="5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56" y="0"/>
            <a:ext cx="1726690" cy="16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86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5850" y="923652"/>
            <a:ext cx="32430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Центр оценки профессионального мастерства </a:t>
            </a:r>
          </a:p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квалификации педагогов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62762" y="778558"/>
            <a:ext cx="21194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 часов (5 дней)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02614" y="500064"/>
            <a:ext cx="2200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итоговая диагностика</a:t>
            </a:r>
          </a:p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2 часа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00324" y="814759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altLang="ru-RU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222" name="Прямоугольник 11"/>
          <p:cNvSpPr>
            <a:spLocks noChangeArrowheads="1"/>
          </p:cNvSpPr>
          <p:nvPr/>
        </p:nvSpPr>
        <p:spPr bwMode="auto">
          <a:xfrm>
            <a:off x="404994" y="4314305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</a:p>
          <a:p>
            <a:pPr algn="ctr"/>
            <a:endParaRPr lang="ru-RU" alt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15850" y="4461849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52600" y="544513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52600" y="67818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6" name="Прямоугольник 13"/>
          <p:cNvSpPr>
            <a:spLocks noChangeArrowheads="1"/>
          </p:cNvSpPr>
          <p:nvPr/>
        </p:nvSpPr>
        <p:spPr bwMode="auto">
          <a:xfrm>
            <a:off x="1712913" y="1647032"/>
            <a:ext cx="2816143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 (очно) 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Входное тестирование</a:t>
            </a:r>
          </a:p>
        </p:txBody>
      </p:sp>
      <p:sp>
        <p:nvSpPr>
          <p:cNvPr id="9228" name="Прямоугольник 20"/>
          <p:cNvSpPr>
            <a:spLocks noChangeArrowheads="1"/>
          </p:cNvSpPr>
          <p:nvPr/>
        </p:nvSpPr>
        <p:spPr bwMode="auto">
          <a:xfrm>
            <a:off x="5737225" y="3881438"/>
            <a:ext cx="238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71651" y="1428994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771651" y="-17463"/>
            <a:ext cx="8755063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Модель курсов для педагогов-предметников на 2023 год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40 ч.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32" name="Номер слайда 1"/>
          <p:cNvSpPr txBox="1">
            <a:spLocks noGrp="1"/>
          </p:cNvSpPr>
          <p:nvPr/>
        </p:nvSpPr>
        <p:spPr bwMode="auto">
          <a:xfrm>
            <a:off x="8610600" y="6492876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900" dirty="0">
                <a:solidFill>
                  <a:srgbClr val="4A382D"/>
                </a:solidFill>
              </a:rPr>
              <a:t>2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23318" y="1190626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69117" y="1090440"/>
            <a:ext cx="0" cy="271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305276" y="544513"/>
            <a:ext cx="66449" cy="3280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012717" y="588963"/>
            <a:ext cx="15414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9239" name="Прямоугольник 13"/>
          <p:cNvSpPr>
            <a:spLocks noChangeArrowheads="1"/>
          </p:cNvSpPr>
          <p:nvPr/>
        </p:nvSpPr>
        <p:spPr bwMode="auto">
          <a:xfrm>
            <a:off x="1615850" y="4604751"/>
            <a:ext cx="8787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sz="2000" b="1" dirty="0"/>
              <a:t>1. Очно </a:t>
            </a:r>
            <a:r>
              <a:rPr lang="ru-RU" sz="2000" dirty="0"/>
              <a:t>на базе 2-х ЦНППМ ПР (Тобольск) и в ТОГИРРО</a:t>
            </a:r>
            <a:endParaRPr lang="ru-RU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0" name="Прямоугольник 13"/>
          <p:cNvSpPr>
            <a:spLocks noChangeArrowheads="1"/>
          </p:cNvSpPr>
          <p:nvPr/>
        </p:nvSpPr>
        <p:spPr bwMode="auto">
          <a:xfrm>
            <a:off x="1603291" y="5037580"/>
            <a:ext cx="9438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/>
              <a:t>2. </a:t>
            </a:r>
            <a:r>
              <a:rPr lang="ru-RU" sz="2000" b="1" dirty="0"/>
              <a:t>Очно </a:t>
            </a:r>
            <a:r>
              <a:rPr lang="ru-RU" sz="2000" dirty="0"/>
              <a:t>с выездом в муниципалитеты для проведения практической части курсов, если муниципалитет создает условия</a:t>
            </a:r>
            <a:endParaRPr lang="ru-RU" altLang="ru-RU" sz="2000" dirty="0"/>
          </a:p>
        </p:txBody>
      </p:sp>
      <p:sp>
        <p:nvSpPr>
          <p:cNvPr id="29" name="Прямоугольник 13"/>
          <p:cNvSpPr>
            <a:spLocks noChangeArrowheads="1"/>
          </p:cNvSpPr>
          <p:nvPr/>
        </p:nvSpPr>
        <p:spPr bwMode="auto">
          <a:xfrm>
            <a:off x="5032512" y="1492251"/>
            <a:ext cx="2765567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15000"/>
              </a:lnSpc>
            </a:pPr>
            <a:r>
              <a:rPr lang="ru-RU" sz="1200" dirty="0"/>
              <a:t> </a:t>
            </a:r>
          </a:p>
          <a:p>
            <a:pPr marL="0" indent="0" algn="just">
              <a:lnSpc>
                <a:spcPct val="115000"/>
              </a:lnSpc>
            </a:pP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13"/>
          <p:cNvSpPr>
            <a:spLocks noChangeArrowheads="1"/>
          </p:cNvSpPr>
          <p:nvPr/>
        </p:nvSpPr>
        <p:spPr bwMode="auto">
          <a:xfrm flipH="1">
            <a:off x="8371724" y="1655320"/>
            <a:ext cx="26699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altLang="ru-RU" sz="1200" dirty="0"/>
              <a:t>Компетенции:</a:t>
            </a:r>
          </a:p>
          <a:p>
            <a:pPr>
              <a:buFontTx/>
              <a:buChar char="-"/>
            </a:pPr>
            <a:r>
              <a:rPr lang="ru-RU" altLang="ru-RU" sz="1200" dirty="0"/>
              <a:t>предметные </a:t>
            </a:r>
          </a:p>
          <a:p>
            <a:pPr>
              <a:buFontTx/>
              <a:buChar char="-"/>
            </a:pPr>
            <a:r>
              <a:rPr lang="ru-RU" altLang="ru-RU" sz="1200" dirty="0"/>
              <a:t>методические</a:t>
            </a: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ru-RU" sz="1200" dirty="0"/>
              <a:t>базовые коммуникативные (построение отношений с учащимися, их родителями и своими коллегами, </a:t>
            </a:r>
          </a:p>
          <a:p>
            <a:pPr>
              <a:buFontTx/>
              <a:buChar char="-"/>
            </a:pPr>
            <a:r>
              <a:rPr lang="ru-RU" altLang="ru-RU" sz="1200" dirty="0"/>
              <a:t>психолого-педагогические</a:t>
            </a:r>
          </a:p>
          <a:p>
            <a:pPr>
              <a:buFontTx/>
              <a:buChar char="-"/>
            </a:pP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готовность к формированию функциональной грамотности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85550"/>
              </p:ext>
            </p:extLst>
          </p:nvPr>
        </p:nvGraphicFramePr>
        <p:xfrm>
          <a:off x="4809178" y="1492251"/>
          <a:ext cx="3431009" cy="2851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1149">
                <a:tc>
                  <a:txBody>
                    <a:bodyPr/>
                    <a:lstStyle/>
                    <a:p>
                      <a:pPr marL="93345"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государственная политика в сфере общего образования;</a:t>
                      </a:r>
                    </a:p>
                    <a:p>
                      <a:pPr marL="93345"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основные инновационные направления развития образования до 2030 года;</a:t>
                      </a:r>
                    </a:p>
                    <a:p>
                      <a:pPr marL="93345"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нормативное и предметно-методическое обеспечение по внедрению обновленных ФГОС ООО и СОО: ФГОС, типовые примерные программы; рабочие программы, универсальный кодификатор по учебному предмету;</a:t>
                      </a:r>
                    </a:p>
                    <a:p>
                      <a:pPr marL="93345"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– обновление содержания и методик преподавания, эффективные образовательные технологии реализации системно-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деятельностного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подхода;</a:t>
                      </a:r>
                    </a:p>
                    <a:p>
                      <a:pPr marL="93345"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-моделирование самостоятельной учебной деятельности ученика: главное отличие между традиционными академическими учебными заданиями и заданиями для формирования функциональной грамотности;</a:t>
                      </a:r>
                    </a:p>
                    <a:p>
                      <a:pPr marL="264795" marR="2159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оценка достижения планируемых результатов; </a:t>
                      </a:r>
                    </a:p>
                    <a:p>
                      <a:pPr marL="264795" marR="2159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внедрение в урочную и внеурочную деятельность IT-ресурсов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56" y="0"/>
            <a:ext cx="1726690" cy="16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024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5850" y="923652"/>
            <a:ext cx="32430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Центр оценки профессионального мастерства </a:t>
            </a:r>
          </a:p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квалификации педагогов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37917" y="778558"/>
            <a:ext cx="216918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36 часов (4.5 дня)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02614" y="500064"/>
            <a:ext cx="2200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итоговая диагностика</a:t>
            </a:r>
          </a:p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2 часа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00324" y="814759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altLang="ru-RU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222" name="Прямоугольник 11"/>
          <p:cNvSpPr>
            <a:spLocks noChangeArrowheads="1"/>
          </p:cNvSpPr>
          <p:nvPr/>
        </p:nvSpPr>
        <p:spPr bwMode="auto">
          <a:xfrm>
            <a:off x="404994" y="4314305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</a:p>
          <a:p>
            <a:pPr algn="ctr"/>
            <a:endParaRPr lang="ru-RU" alt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15850" y="4461849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52600" y="544513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52600" y="67818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6" name="Прямоугольник 13"/>
          <p:cNvSpPr>
            <a:spLocks noChangeArrowheads="1"/>
          </p:cNvSpPr>
          <p:nvPr/>
        </p:nvSpPr>
        <p:spPr bwMode="auto">
          <a:xfrm>
            <a:off x="1712913" y="1647032"/>
            <a:ext cx="2816143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 (очно)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Входное тестирование</a:t>
            </a:r>
          </a:p>
        </p:txBody>
      </p:sp>
      <p:sp>
        <p:nvSpPr>
          <p:cNvPr id="9228" name="Прямоугольник 20"/>
          <p:cNvSpPr>
            <a:spLocks noChangeArrowheads="1"/>
          </p:cNvSpPr>
          <p:nvPr/>
        </p:nvSpPr>
        <p:spPr bwMode="auto">
          <a:xfrm>
            <a:off x="5737225" y="3881438"/>
            <a:ext cx="238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71651" y="1428994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771651" y="-17463"/>
            <a:ext cx="8755063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Модель курсов для учителей начальных классов на 2023 год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36 ч.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32" name="Номер слайда 1"/>
          <p:cNvSpPr txBox="1">
            <a:spLocks noGrp="1"/>
          </p:cNvSpPr>
          <p:nvPr/>
        </p:nvSpPr>
        <p:spPr bwMode="auto">
          <a:xfrm>
            <a:off x="8610600" y="6492876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900" dirty="0">
                <a:solidFill>
                  <a:srgbClr val="4A382D"/>
                </a:solidFill>
              </a:rPr>
              <a:t>3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23318" y="1190626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69117" y="1090440"/>
            <a:ext cx="0" cy="271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305276" y="544513"/>
            <a:ext cx="66449" cy="3280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012717" y="588963"/>
            <a:ext cx="15414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9239" name="Прямоугольник 13"/>
          <p:cNvSpPr>
            <a:spLocks noChangeArrowheads="1"/>
          </p:cNvSpPr>
          <p:nvPr/>
        </p:nvSpPr>
        <p:spPr bwMode="auto">
          <a:xfrm>
            <a:off x="1615850" y="4604751"/>
            <a:ext cx="8787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sz="2000" b="1" dirty="0"/>
              <a:t>1. Очно </a:t>
            </a:r>
            <a:r>
              <a:rPr lang="ru-RU" sz="2000" dirty="0"/>
              <a:t>на базе 2-х ЦНППМ ПР (Тобольск) и в ТОГИРРО</a:t>
            </a:r>
            <a:endParaRPr lang="ru-RU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0" name="Прямоугольник 13"/>
          <p:cNvSpPr>
            <a:spLocks noChangeArrowheads="1"/>
          </p:cNvSpPr>
          <p:nvPr/>
        </p:nvSpPr>
        <p:spPr bwMode="auto">
          <a:xfrm>
            <a:off x="1603291" y="5037580"/>
            <a:ext cx="9438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/>
              <a:t>2. </a:t>
            </a:r>
            <a:r>
              <a:rPr lang="ru-RU" sz="2000" b="1" dirty="0"/>
              <a:t>Очно </a:t>
            </a:r>
            <a:r>
              <a:rPr lang="ru-RU" sz="2000" dirty="0"/>
              <a:t>с выездом в муниципалитеты для проведения практической части курсов, если муниципалитет создает условия</a:t>
            </a:r>
            <a:endParaRPr lang="ru-RU" altLang="ru-RU" sz="2000" dirty="0"/>
          </a:p>
        </p:txBody>
      </p:sp>
      <p:sp>
        <p:nvSpPr>
          <p:cNvPr id="29" name="Прямоугольник 13"/>
          <p:cNvSpPr>
            <a:spLocks noChangeArrowheads="1"/>
          </p:cNvSpPr>
          <p:nvPr/>
        </p:nvSpPr>
        <p:spPr bwMode="auto">
          <a:xfrm>
            <a:off x="5032512" y="1492251"/>
            <a:ext cx="2765567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15000"/>
              </a:lnSpc>
            </a:pPr>
            <a:r>
              <a:rPr lang="ru-RU" sz="1200" dirty="0"/>
              <a:t> </a:t>
            </a:r>
          </a:p>
          <a:p>
            <a:pPr marL="0" indent="0" algn="just">
              <a:lnSpc>
                <a:spcPct val="115000"/>
              </a:lnSpc>
            </a:pP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13"/>
          <p:cNvSpPr>
            <a:spLocks noChangeArrowheads="1"/>
          </p:cNvSpPr>
          <p:nvPr/>
        </p:nvSpPr>
        <p:spPr bwMode="auto">
          <a:xfrm flipH="1">
            <a:off x="8371724" y="1655320"/>
            <a:ext cx="26699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altLang="ru-RU" sz="1200" dirty="0"/>
              <a:t>Компетенции:</a:t>
            </a:r>
          </a:p>
          <a:p>
            <a:pPr>
              <a:buFontTx/>
              <a:buChar char="-"/>
            </a:pPr>
            <a:r>
              <a:rPr lang="ru-RU" altLang="ru-RU" sz="1200" dirty="0"/>
              <a:t>предметные </a:t>
            </a:r>
          </a:p>
          <a:p>
            <a:pPr>
              <a:buFontTx/>
              <a:buChar char="-"/>
            </a:pPr>
            <a:r>
              <a:rPr lang="ru-RU" altLang="ru-RU" sz="1200" dirty="0"/>
              <a:t>методические</a:t>
            </a: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ru-RU" sz="1200" dirty="0"/>
              <a:t>базовые коммуникативные (построение отношений с учащимися, их родителями и своими коллегами, </a:t>
            </a:r>
          </a:p>
          <a:p>
            <a:pPr>
              <a:buFontTx/>
              <a:buChar char="-"/>
            </a:pPr>
            <a:r>
              <a:rPr lang="ru-RU" altLang="ru-RU" sz="1200" dirty="0"/>
              <a:t>психолого-педагогические</a:t>
            </a:r>
          </a:p>
          <a:p>
            <a:pPr>
              <a:buFontTx/>
              <a:buChar char="-"/>
            </a:pP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готовность к формированию функциональной грамотности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08934"/>
              </p:ext>
            </p:extLst>
          </p:nvPr>
        </p:nvGraphicFramePr>
        <p:xfrm>
          <a:off x="4771780" y="1515572"/>
          <a:ext cx="3468407" cy="273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9628">
                <a:tc>
                  <a:txBody>
                    <a:bodyPr/>
                    <a:lstStyle/>
                    <a:p>
                      <a:pPr marL="93345" indent="38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государственная политика в сфере начального образования: целевые ориентиры результатов   на уровне НОО;</a:t>
                      </a:r>
                    </a:p>
                    <a:p>
                      <a:pPr marL="93345" indent="38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нормативное и предметно-методическое обеспечение по внедрению обновленных ФГОС НОО;</a:t>
                      </a:r>
                    </a:p>
                    <a:p>
                      <a:pPr marL="93345" indent="38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приемы формирования функциональной грамотности в урочной и внеурочной деятельности;</a:t>
                      </a:r>
                    </a:p>
                    <a:p>
                      <a:pPr marL="264795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технологии индивидуализации, дифференциации в образовательном процессе; </a:t>
                      </a:r>
                    </a:p>
                    <a:p>
                      <a:pPr marL="264795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ОРКСЭ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56" y="0"/>
            <a:ext cx="1726690" cy="16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5574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5850" y="923652"/>
            <a:ext cx="32430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Центр оценки профессионального мастерства </a:t>
            </a:r>
          </a:p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квалификации педагогов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62763" y="778558"/>
            <a:ext cx="21194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56 часов (7 дней) 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00324" y="814759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altLang="ru-RU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222" name="Прямоугольник 11"/>
          <p:cNvSpPr>
            <a:spLocks noChangeArrowheads="1"/>
          </p:cNvSpPr>
          <p:nvPr/>
        </p:nvSpPr>
        <p:spPr bwMode="auto">
          <a:xfrm>
            <a:off x="404994" y="4314305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</a:p>
          <a:p>
            <a:pPr algn="ctr"/>
            <a:endParaRPr lang="ru-RU" alt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22602" y="4604751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52600" y="544513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52600" y="67818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6" name="Прямоугольник 13"/>
          <p:cNvSpPr>
            <a:spLocks noChangeArrowheads="1"/>
          </p:cNvSpPr>
          <p:nvPr/>
        </p:nvSpPr>
        <p:spPr bwMode="auto">
          <a:xfrm>
            <a:off x="1712913" y="1647032"/>
            <a:ext cx="2816143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 (очно)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Входное тестирование</a:t>
            </a:r>
          </a:p>
        </p:txBody>
      </p:sp>
      <p:sp>
        <p:nvSpPr>
          <p:cNvPr id="9228" name="Прямоугольник 20"/>
          <p:cNvSpPr>
            <a:spLocks noChangeArrowheads="1"/>
          </p:cNvSpPr>
          <p:nvPr/>
        </p:nvSpPr>
        <p:spPr bwMode="auto">
          <a:xfrm>
            <a:off x="5737225" y="3881438"/>
            <a:ext cx="238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71651" y="1428994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771651" y="-17463"/>
            <a:ext cx="8755063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Модель курсов для воспитателей ДОО, частных ДО на 2023 год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32" name="Номер слайда 1"/>
          <p:cNvSpPr txBox="1">
            <a:spLocks noGrp="1"/>
          </p:cNvSpPr>
          <p:nvPr/>
        </p:nvSpPr>
        <p:spPr bwMode="auto">
          <a:xfrm>
            <a:off x="8610600" y="6492876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900" dirty="0">
                <a:solidFill>
                  <a:srgbClr val="4A382D"/>
                </a:solidFill>
              </a:rPr>
              <a:t>4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23318" y="1190626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69117" y="1090440"/>
            <a:ext cx="0" cy="271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305276" y="544513"/>
            <a:ext cx="66449" cy="3280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012717" y="588963"/>
            <a:ext cx="15414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Входная диагностика</a:t>
            </a:r>
          </a:p>
        </p:txBody>
      </p:sp>
      <p:sp>
        <p:nvSpPr>
          <p:cNvPr id="9239" name="Прямоугольник 13"/>
          <p:cNvSpPr>
            <a:spLocks noChangeArrowheads="1"/>
          </p:cNvSpPr>
          <p:nvPr/>
        </p:nvSpPr>
        <p:spPr bwMode="auto">
          <a:xfrm>
            <a:off x="1615850" y="4604751"/>
            <a:ext cx="8787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sz="2000" b="1" dirty="0"/>
              <a:t>1. Очно </a:t>
            </a:r>
            <a:r>
              <a:rPr lang="ru-RU" sz="2000" dirty="0"/>
              <a:t>на базе 2-х ЦНППМ ПР (Тобольск) и в ТОГИРРО</a:t>
            </a:r>
            <a:endParaRPr lang="ru-RU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0" name="Прямоугольник 13"/>
          <p:cNvSpPr>
            <a:spLocks noChangeArrowheads="1"/>
          </p:cNvSpPr>
          <p:nvPr/>
        </p:nvSpPr>
        <p:spPr bwMode="auto">
          <a:xfrm>
            <a:off x="1603291" y="5037580"/>
            <a:ext cx="9438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 dirty="0"/>
              <a:t>2. </a:t>
            </a:r>
            <a:r>
              <a:rPr lang="ru-RU" sz="2000" b="1" dirty="0"/>
              <a:t>Очно </a:t>
            </a:r>
            <a:r>
              <a:rPr lang="ru-RU" sz="2000" dirty="0"/>
              <a:t>с выездом в муниципалитеты для проведения практической части курсов, если муниципалитет создает условия</a:t>
            </a:r>
            <a:endParaRPr lang="ru-RU" altLang="ru-RU" sz="2000" dirty="0"/>
          </a:p>
        </p:txBody>
      </p:sp>
      <p:sp>
        <p:nvSpPr>
          <p:cNvPr id="29" name="Прямоугольник 13"/>
          <p:cNvSpPr>
            <a:spLocks noChangeArrowheads="1"/>
          </p:cNvSpPr>
          <p:nvPr/>
        </p:nvSpPr>
        <p:spPr bwMode="auto">
          <a:xfrm>
            <a:off x="5032512" y="1492251"/>
            <a:ext cx="2765567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15000"/>
              </a:lnSpc>
            </a:pPr>
            <a:r>
              <a:rPr lang="ru-RU" sz="1200" dirty="0"/>
              <a:t> </a:t>
            </a:r>
          </a:p>
          <a:p>
            <a:pPr marL="0" indent="0" algn="just">
              <a:lnSpc>
                <a:spcPct val="115000"/>
              </a:lnSpc>
            </a:pP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709670"/>
              </p:ext>
            </p:extLst>
          </p:nvPr>
        </p:nvGraphicFramePr>
        <p:xfrm>
          <a:off x="4771780" y="1467592"/>
          <a:ext cx="3547272" cy="2982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8057">
                <a:tc>
                  <a:txBody>
                    <a:bodyPr/>
                    <a:lstStyle/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обновление содержания дошкольного образования в условиях реализации ФГОС;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подходы к реализации примерной Программы воспитании в ДОО;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психолого-педагогическое сопровождение развития детей раннего и дошкольного возраста; 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практическое освоение образовательных технологий развития детей, том числе раннего возраста;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(тренинги, активные игры, показы с комментариями);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проектирование развивающей предметно-пространственной среды; 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способы конструктивного взаимодействия с родителями;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организация инклюзивного образования;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 технологии работы с детьми, имеющими ментальные нарушения в развитии;</a:t>
                      </a:r>
                    </a:p>
                    <a:p>
                      <a:pPr marL="9334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 технологии психолого-педагогического сопровождения и социализации детей с ОВЗ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56" y="0"/>
            <a:ext cx="1726690" cy="16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72552" y="818838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36 часов (5 дней) </a:t>
            </a:r>
          </a:p>
        </p:txBody>
      </p:sp>
      <p:sp>
        <p:nvSpPr>
          <p:cNvPr id="30" name="Прямоугольник 13"/>
          <p:cNvSpPr>
            <a:spLocks noChangeArrowheads="1"/>
          </p:cNvSpPr>
          <p:nvPr/>
        </p:nvSpPr>
        <p:spPr bwMode="auto">
          <a:xfrm>
            <a:off x="8612316" y="1580848"/>
            <a:ext cx="2816143" cy="23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Категории работников ДОО:</a:t>
            </a:r>
          </a:p>
          <a:p>
            <a:pPr>
              <a:lnSpc>
                <a:spcPct val="115000"/>
              </a:lnSpc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музыкальные руководители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ДООинструктор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по физическому воспитанию учитель-логопед</a:t>
            </a:r>
          </a:p>
          <a:p>
            <a:pPr>
              <a:lnSpc>
                <a:spcPct val="115000"/>
              </a:lnSpc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</a:t>
            </a:r>
            <a:endParaRPr lang="ru-RU" alt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335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36427" y="5607689"/>
            <a:ext cx="10281202" cy="1233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solidFill>
                <a:srgbClr val="373C59"/>
              </a:solidFill>
              <a:latin typeface="Circe Bold" panose="020B0602020203020203" pitchFamily="34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4009" y="1118568"/>
            <a:ext cx="11192720" cy="557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br>
              <a:rPr lang="ru-RU" dirty="0"/>
            </a:br>
            <a:endParaRPr lang="ru-RU" sz="2400" b="1" dirty="0">
              <a:solidFill>
                <a:srgbClr val="373C59"/>
              </a:solidFill>
              <a:latin typeface="Circe Bold" panose="020B0602020203020203" pitchFamily="34" charset="-52"/>
            </a:endParaRPr>
          </a:p>
          <a:p>
            <a:pPr algn="just"/>
            <a:endParaRPr lang="ru-RU" sz="2400" b="1" dirty="0">
              <a:solidFill>
                <a:srgbClr val="373C59"/>
              </a:solidFill>
              <a:latin typeface="Circe Bold" panose="020B0602020203020203" pitchFamily="34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91635"/>
              </p:ext>
            </p:extLst>
          </p:nvPr>
        </p:nvGraphicFramePr>
        <p:xfrm>
          <a:off x="510259" y="1405833"/>
          <a:ext cx="11005338" cy="7018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Педагогические работники образовательных организаций, реализующие программы начального общего, основного общего и среднего общего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«Психолого-педагогическое сопровождение несовершеннолетних иностранных граждан в образовательной организации» включить: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государственная политика в сфере общего образования Российской Федерации,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социально-инклюзивный подход к сопровождению несовершеннолетних иностранных граждан,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приемы и технологии психолого-педагогического сопровождения детей иностранных граждан в русле 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социально-инклюзивного подхода, 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работа с участниками образовательных отношений в рамках социально-инклюзивного подхода.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провести в рамках лицензионного договора с ФГАОУ ДПО «Академия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России»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программы с выдачей удостоверений на 36 час.,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334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них: 3 час. – ТОГИРРО, 33 час. – модули ФГАОУ ДПО «Академия </a:t>
                      </a:r>
                      <a:r>
                        <a:rPr lang="ru-RU" sz="1400" dirty="0" err="1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России»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тьюторы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муниципальные координаторы, представители ПОО, школ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kern="12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включить вопросы организации ВР, направленной на профилактику и противодействие деструктивному поведению подростков и молодежи. Обучение провести в рамках лицензионного договора с ФГБУ «Федеральный институт оценки качества образования»</a:t>
                      </a:r>
                    </a:p>
                    <a:p>
                      <a:pPr marL="36195" marR="36195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1400" kern="12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программы с выдачей удостоверений на 72 час.,</a:t>
                      </a:r>
                    </a:p>
                    <a:p>
                      <a:pPr fontAlgn="base"/>
                      <a:r>
                        <a:rPr lang="ru-RU" sz="1400" kern="12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них: 5 час. – ТОГИРРО, 67 час. – модули ФГБУ «Федеральный институт оценки качества образования».</a:t>
                      </a:r>
                    </a:p>
                    <a:p>
                      <a:pPr marL="3619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3200" y="31035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73626" y="277734"/>
            <a:ext cx="6678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Модель курсов на 2023 год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656" y="0"/>
            <a:ext cx="1726690" cy="16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615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727</Words>
  <Application>Microsoft Office PowerPoint</Application>
  <PresentationFormat>Широкоэкранный</PresentationFormat>
  <Paragraphs>163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Circe Bold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141</cp:revision>
  <cp:lastPrinted>2022-12-22T07:19:49Z</cp:lastPrinted>
  <dcterms:created xsi:type="dcterms:W3CDTF">2019-09-24T18:05:39Z</dcterms:created>
  <dcterms:modified xsi:type="dcterms:W3CDTF">2023-10-09T08:16:21Z</dcterms:modified>
</cp:coreProperties>
</file>