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89" r:id="rId1"/>
  </p:sldMasterIdLst>
  <p:sldIdLst>
    <p:sldId id="256" r:id="rId2"/>
    <p:sldId id="260" r:id="rId3"/>
    <p:sldId id="259" r:id="rId4"/>
    <p:sldId id="265" r:id="rId5"/>
    <p:sldId id="284" r:id="rId6"/>
    <p:sldId id="314" r:id="rId7"/>
    <p:sldId id="315" r:id="rId8"/>
    <p:sldId id="316" r:id="rId9"/>
    <p:sldId id="281" r:id="rId10"/>
    <p:sldId id="288" r:id="rId11"/>
    <p:sldId id="279" r:id="rId12"/>
    <p:sldId id="277" r:id="rId13"/>
    <p:sldId id="317" r:id="rId14"/>
    <p:sldId id="283" r:id="rId15"/>
    <p:sldId id="318" r:id="rId16"/>
    <p:sldId id="319" r:id="rId17"/>
    <p:sldId id="320" r:id="rId18"/>
    <p:sldId id="33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03" r:id="rId28"/>
    <p:sldId id="32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456"/>
      </p:cViewPr>
      <p:guideLst>
        <p:guide orient="horz" pos="21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60EE4-0DDB-4D44-B438-EA93F2BFC700}" type="doc">
      <dgm:prSet loTypeId="urn:microsoft.com/office/officeart/2005/8/layout/vList2#1" loCatId="list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ru-RU"/>
        </a:p>
      </dgm:t>
    </dgm:pt>
    <dgm:pt modelId="{5AFE1BAA-CF3B-4D06-A5F0-6AE7741DC07D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не функционируют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ООП в удаленном режиме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общение: ребенок и родитель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032A636-83D1-4B8B-A299-3A5125AC32FF}" type="parTrans" cxnId="{C2CF6ADA-66EF-4AFA-8ACF-7138A2A4E8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5D9BB-953A-4A39-975B-9F94F4937CE2}" type="sibTrans" cxnId="{C2CF6ADA-66EF-4AFA-8ACF-7138A2A4E8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7FCE0-66A0-4AA6-B2CF-E32AFDC2871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открыты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ООП в очном режиме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общение: родитель</a:t>
          </a:r>
        </a:p>
      </dgm:t>
    </dgm:pt>
    <dgm:pt modelId="{5C0271BD-7C5A-4143-A25A-C6BB268717D7}" type="parTrans" cxnId="{23706B83-DFAE-44D3-910A-7D559B545A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40741-ADF6-49B0-9448-ECDB67FAEEA3}" type="sibTrans" cxnId="{23706B83-DFAE-44D3-910A-7D559B545A1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054DD-1F43-4B96-B6AF-68B1B1B59372}" type="pres">
      <dgm:prSet presAssocID="{1CA60EE4-0DDB-4D44-B438-EA93F2BFC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F01F83-62D8-408C-9BF0-AE3803C819A3}" type="pres">
      <dgm:prSet presAssocID="{5AFE1BAA-CF3B-4D06-A5F0-6AE7741DC07D}" presName="parentText" presStyleLbl="node1" presStyleIdx="0" presStyleCnt="2" custScaleX="90987" custScaleY="75269" custLinFactY="-1381" custLinFactNeighborX="-7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16AD6-E75F-4720-B33F-B78197464B5B}" type="pres">
      <dgm:prSet presAssocID="{4355D9BB-953A-4A39-975B-9F94F4937CE2}" presName="spacer" presStyleCnt="0"/>
      <dgm:spPr/>
    </dgm:pt>
    <dgm:pt modelId="{8BA9E53B-8EE0-490D-8243-E692754BE485}" type="pres">
      <dgm:prSet presAssocID="{B5A7FCE0-66A0-4AA6-B2CF-E32AFDC28712}" presName="parentText" presStyleLbl="node1" presStyleIdx="1" presStyleCnt="2" custScaleX="92060" custScaleY="83093" custLinFactNeighborX="-894" custLinFactNeighborY="-79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94A78-8535-442B-A116-F886A47DB50B}" type="presOf" srcId="{1CA60EE4-0DDB-4D44-B438-EA93F2BFC700}" destId="{C3B054DD-1F43-4B96-B6AF-68B1B1B59372}" srcOrd="0" destOrd="0" presId="urn:microsoft.com/office/officeart/2005/8/layout/vList2#1"/>
    <dgm:cxn modelId="{EF43A495-9A4D-4958-A11B-622E47C574DF}" type="presOf" srcId="{5AFE1BAA-CF3B-4D06-A5F0-6AE7741DC07D}" destId="{F7F01F83-62D8-408C-9BF0-AE3803C819A3}" srcOrd="0" destOrd="0" presId="urn:microsoft.com/office/officeart/2005/8/layout/vList2#1"/>
    <dgm:cxn modelId="{C2CF6ADA-66EF-4AFA-8ACF-7138A2A4E8D7}" srcId="{1CA60EE4-0DDB-4D44-B438-EA93F2BFC700}" destId="{5AFE1BAA-CF3B-4D06-A5F0-6AE7741DC07D}" srcOrd="0" destOrd="0" parTransId="{B032A636-83D1-4B8B-A299-3A5125AC32FF}" sibTransId="{4355D9BB-953A-4A39-975B-9F94F4937CE2}"/>
    <dgm:cxn modelId="{23706B83-DFAE-44D3-910A-7D559B545A14}" srcId="{1CA60EE4-0DDB-4D44-B438-EA93F2BFC700}" destId="{B5A7FCE0-66A0-4AA6-B2CF-E32AFDC28712}" srcOrd="1" destOrd="0" parTransId="{5C0271BD-7C5A-4143-A25A-C6BB268717D7}" sibTransId="{1C440741-ADF6-49B0-9448-ECDB67FAEEA3}"/>
    <dgm:cxn modelId="{7A4255EE-9A16-49ED-9D6D-478758F88578}" type="presOf" srcId="{B5A7FCE0-66A0-4AA6-B2CF-E32AFDC28712}" destId="{8BA9E53B-8EE0-490D-8243-E692754BE485}" srcOrd="0" destOrd="0" presId="urn:microsoft.com/office/officeart/2005/8/layout/vList2#1"/>
    <dgm:cxn modelId="{98332A4B-3B43-4B59-A477-F96F78A74DB7}" type="presParOf" srcId="{C3B054DD-1F43-4B96-B6AF-68B1B1B59372}" destId="{F7F01F83-62D8-408C-9BF0-AE3803C819A3}" srcOrd="0" destOrd="0" presId="urn:microsoft.com/office/officeart/2005/8/layout/vList2#1"/>
    <dgm:cxn modelId="{9E0B3470-C38C-4FC3-A5FA-153627D71B68}" type="presParOf" srcId="{C3B054DD-1F43-4B96-B6AF-68B1B1B59372}" destId="{26C16AD6-E75F-4720-B33F-B78197464B5B}" srcOrd="1" destOrd="0" presId="urn:microsoft.com/office/officeart/2005/8/layout/vList2#1"/>
    <dgm:cxn modelId="{3055F99E-74E7-4FFC-9706-8C9A25BFE022}" type="presParOf" srcId="{C3B054DD-1F43-4B96-B6AF-68B1B1B59372}" destId="{8BA9E53B-8EE0-490D-8243-E692754BE485}" srcOrd="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01F83-62D8-408C-9BF0-AE3803C819A3}">
      <dsp:nvSpPr>
        <dsp:cNvPr id="0" name=""/>
        <dsp:cNvSpPr/>
      </dsp:nvSpPr>
      <dsp:spPr>
        <a:xfrm>
          <a:off x="673065" y="0"/>
          <a:ext cx="7057432" cy="18344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не функционируют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ООП в удаленном режиме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общение: ребенок и родитель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62614" y="89549"/>
        <a:ext cx="6878334" cy="1655331"/>
      </dsp:txXfrm>
    </dsp:sp>
    <dsp:sp modelId="{8BA9E53B-8EE0-490D-8243-E692754BE485}">
      <dsp:nvSpPr>
        <dsp:cNvPr id="0" name=""/>
        <dsp:cNvSpPr/>
      </dsp:nvSpPr>
      <dsp:spPr>
        <a:xfrm>
          <a:off x="579842" y="1838218"/>
          <a:ext cx="7224868" cy="2025113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открыты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ООП в очном режиме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общение: родитель</a:t>
          </a:r>
        </a:p>
      </dsp:txBody>
      <dsp:txXfrm>
        <a:off x="678700" y="1937076"/>
        <a:ext cx="7027152" cy="182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3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8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9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9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46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8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0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8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107" y="791936"/>
            <a:ext cx="9274629" cy="24318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мессенджера как средства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ДО»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65643" y="4758339"/>
            <a:ext cx="3975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Наталья Николаевна,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№20 «Детский сад»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426" y="6414525"/>
            <a:ext cx="258442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395" y="758436"/>
            <a:ext cx="8596668" cy="910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5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50810" y="1680295"/>
            <a:ext cx="4550410" cy="1450340"/>
            <a:chOff x="251772" y="113992"/>
            <a:chExt cx="4144338" cy="1084695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51772" y="302637"/>
              <a:ext cx="4144338" cy="8867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: скругленные углы 4"/>
            <p:cNvSpPr txBox="1"/>
            <p:nvPr/>
          </p:nvSpPr>
          <p:spPr>
            <a:xfrm>
              <a:off x="418405" y="113992"/>
              <a:ext cx="3811071" cy="1084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 прямом эфире через Skype, ZOOM.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78377" y="3106733"/>
            <a:ext cx="5191760" cy="1811655"/>
            <a:chOff x="795380" y="775397"/>
            <a:chExt cx="4254421" cy="137728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795380" y="940905"/>
              <a:ext cx="4254421" cy="104764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051890"/>
                <a:satOff val="8333"/>
                <a:lumOff val="-631"/>
                <a:alphaOff val="0"/>
              </a:schemeClr>
            </a:fillRef>
            <a:effectRef idx="0">
              <a:schemeClr val="accent2">
                <a:hueOff val="-4051890"/>
                <a:satOff val="8333"/>
                <a:lumOff val="-63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>
            <a:xfrm>
              <a:off x="877480" y="775397"/>
              <a:ext cx="4090271" cy="1377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765925" y="4932045"/>
            <a:ext cx="4605020" cy="1193800"/>
            <a:chOff x="1581257" y="2033255"/>
            <a:chExt cx="4450859" cy="10515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1581257" y="2033255"/>
              <a:ext cx="4450859" cy="10515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103780"/>
                <a:satOff val="16667"/>
                <a:lumOff val="-1268"/>
                <a:alphaOff val="0"/>
              </a:schemeClr>
            </a:fillRef>
            <a:effectRef idx="0">
              <a:schemeClr val="accent2">
                <a:hueOff val="-8103780"/>
                <a:satOff val="16667"/>
                <a:lumOff val="-12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: скругленные углы 4"/>
            <p:cNvSpPr txBox="1"/>
            <p:nvPr/>
          </p:nvSpPr>
          <p:spPr>
            <a:xfrm>
              <a:off x="1880373" y="2123965"/>
              <a:ext cx="3852627" cy="936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Краткие консультации</a:t>
              </a:r>
            </a:p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текстовом формате</a:t>
              </a:r>
            </a:p>
            <a:p>
              <a:pPr algn="ctr" defTabSz="1022350">
                <a:lnSpc>
                  <a:spcPct val="100000"/>
                </a:lnSpc>
                <a:spcBef>
                  <a:spcPts val="0"/>
                </a:spcBef>
                <a:spcAft>
                  <a:spcPts val="35"/>
                </a:spcAft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Размещение  группе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WhatsApp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Текстовое поле 99"/>
          <p:cNvSpPr txBox="1"/>
          <p:nvPr/>
        </p:nvSpPr>
        <p:spPr>
          <a:xfrm>
            <a:off x="3492803" y="3221205"/>
            <a:ext cx="48272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ru-RU" b="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r>
              <a:rPr lang="ru-RU" b="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видеоролика с консультационным материалом</a:t>
            </a:r>
          </a:p>
          <a:p>
            <a:pPr indent="0" algn="ctr"/>
            <a:r>
              <a:rPr lang="ru-R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группе </a:t>
            </a:r>
            <a:r>
              <a:rPr lang="ru-RU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9605" y="5669127"/>
            <a:ext cx="69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062" y="41885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8932" y="1363436"/>
            <a:ext cx="6484439" cy="17798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Запись видеороликов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части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428750" y="2971301"/>
            <a:ext cx="9484360" cy="17045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вступительная  часть: ведущий приветствует аудиторию и озвучивает проблемный вопрос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 он рассказывает и показывает, как решить обозначенную проблему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заключительная: подводит итоги, дает зрителям задание нарисовать/слепить/пересказать и прощается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274" y="644132"/>
            <a:ext cx="8157068" cy="863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Педагогическая диагностика </a:t>
            </a:r>
            <a:br>
              <a:rPr lang="ru-RU" sz="35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5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дистанционном формате</a:t>
            </a:r>
            <a:endParaRPr lang="ru-RU" sz="355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65465" y="2598511"/>
            <a:ext cx="10107386" cy="185918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родителям анкеты с характеристиками, которые соответствуют возрастному этапу развития их ребенка, и попросить их заполнить. Отправлять эту информацию необходимо персонально каждому родителю и лично обсуждать результаты диагностики.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496" y="523240"/>
            <a:ext cx="8596668" cy="9136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Онлайн-анкетирование родителей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7914" y="1811382"/>
            <a:ext cx="4184015" cy="743585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Сайт «Веб-анкета»</a:t>
            </a:r>
          </a:p>
        </p:txBody>
      </p:sp>
      <p:pic>
        <p:nvPicPr>
          <p:cNvPr id="4" name="Изображение 2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38358" y="2350860"/>
            <a:ext cx="5734949" cy="3768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28" y="170113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Технические средства обучения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191985" y="2487477"/>
            <a:ext cx="10335985" cy="261520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ноутбук, видеокамера, фотоаппарат, магнитофон, микрофон,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штатив  с кольцевой лампой,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интернета.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также, чтобы у родителей в домашних условиях был компьютер (ноутбук) и выход в интернет.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274" y="454629"/>
            <a:ext cx="8157068" cy="863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5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Принципы дистанционного взаимодействия с родителями</a:t>
            </a:r>
            <a:endParaRPr lang="ru-RU" sz="3555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95976" y="1317941"/>
            <a:ext cx="10217695" cy="419054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стиль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 педагогов с родителями, позитивный настрой на совместную деятельность.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каждой семье.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а не наставничество: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атмосферы взаимопомощи и поддержки семьи в сложных педагогических ситуациях, демонстрация заинтересованности коллектива детского сада разобраться в проблемах семьи и искреннее желание помочь.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мероприятий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плохо подготовленное мероприятие может негативно повлиять на положительный имидж дошкольной организации в целом.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детский сад должен представлять собой мобильную систему, быстро реагировать на изменения социального состава родителей, их образовательные потребности и воспитательные запросы. В зависимости от этого меняются формы и направления работы детского сада с семьёй.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986" y="541927"/>
            <a:ext cx="99441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дистанционного взаимодействия</a:t>
            </a:r>
            <a:br>
              <a:rPr lang="ru-RU" alt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66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соблюдения санитарных правил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91987" y="2245178"/>
            <a:ext cx="9576706" cy="359228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 положительная мотивация родителей к участию в образовательной деятельности и жизни детского сада в целом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качество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реализуется ООП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реализуются цели и задач ФГОС дошкольного образования.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699" y="2573301"/>
            <a:ext cx="7231310" cy="11122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ПРИЛОЖЕНИЙ ДЛЯ ПЕДАГОГОВ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0431" y="4091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44235" y="4392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95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ocshapegroup11"/>
          <p:cNvGrpSpPr>
            <a:grpSpLocks/>
          </p:cNvGrpSpPr>
          <p:nvPr/>
        </p:nvGrpSpPr>
        <p:grpSpPr bwMode="auto">
          <a:xfrm>
            <a:off x="2206273" y="1959008"/>
            <a:ext cx="6928155" cy="1018722"/>
            <a:chOff x="501" y="-1780"/>
            <a:chExt cx="7845" cy="1402"/>
          </a:xfrm>
        </p:grpSpPr>
        <p:pic>
          <p:nvPicPr>
            <p:cNvPr id="8" name="docshape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-1780"/>
              <a:ext cx="1019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ocshape18"/>
            <p:cNvSpPr txBox="1">
              <a:spLocks noChangeArrowheads="1"/>
            </p:cNvSpPr>
            <p:nvPr/>
          </p:nvSpPr>
          <p:spPr bwMode="auto">
            <a:xfrm>
              <a:off x="2417" y="-1574"/>
              <a:ext cx="5929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ts val="17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5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Kahoot</a:t>
              </a:r>
              <a:r>
                <a:rPr kumimoji="0" lang="ru-RU" sz="1750" b="0" i="0" u="none" strike="noStrike" kern="0" cap="none" spc="7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–</a:t>
              </a:r>
              <a:r>
                <a:rPr kumimoji="0" lang="ru-RU" sz="1750" b="0" i="0" u="none" strike="noStrike" kern="0" cap="none" spc="7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платформа</a:t>
              </a:r>
              <a:r>
                <a:rPr kumimoji="0" lang="ru-RU" sz="1750" b="0" i="0" u="none" strike="noStrike" kern="0" cap="none" spc="-6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для</a:t>
              </a:r>
              <a:r>
                <a:rPr kumimoji="0" lang="ru-RU" sz="1750" b="0" i="0" u="none" strike="noStrike" kern="0" cap="none" spc="-6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проведения</a:t>
              </a:r>
              <a:r>
                <a:rPr kumimoji="0" lang="ru-RU" sz="1750" b="0" i="0" u="none" strike="noStrike" kern="0" cap="none" spc="-6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викторин</a:t>
              </a:r>
              <a:r>
                <a:rPr kumimoji="0" lang="ru-RU" sz="1750" b="0" i="0" u="none" strike="noStrike" kern="0" cap="none" spc="-6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-5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и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42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тестов</a:t>
              </a:r>
              <a:r>
                <a:rPr kumimoji="0" lang="ru-RU" sz="1750" b="0" i="0" u="none" strike="noStrike" kern="0" cap="none" spc="-125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в</a:t>
              </a:r>
              <a:r>
                <a:rPr kumimoji="0" lang="ru-RU" sz="1750" b="0" i="0" u="none" strike="noStrike" kern="0" cap="none" spc="-1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игровой</a:t>
              </a:r>
              <a:r>
                <a:rPr kumimoji="0" lang="ru-RU" sz="1750" b="0" i="0" u="none" strike="noStrike" kern="0" cap="none" spc="-1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kumimoji="0" lang="ru-RU" sz="175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форме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474612" y="422697"/>
            <a:ext cx="7684457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Приложения</a:t>
            </a:r>
            <a:r>
              <a:rPr kumimoji="0" lang="ru-RU" sz="3200" b="1" i="0" u="none" strike="noStrike" kern="0" cap="none" spc="-13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</a:t>
            </a:r>
            <a:r>
              <a:rPr kumimoji="0" lang="ru-RU" sz="3200" b="1" i="0" u="none" strike="noStrike" kern="0" cap="none" spc="-125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разнообразия</a:t>
            </a:r>
            <a:r>
              <a:rPr kumimoji="0" lang="ru-RU" sz="3200" b="1" i="0" u="none" strike="noStrike" kern="0" cap="none" spc="-125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взаимодействия</a:t>
            </a:r>
            <a:r>
              <a:rPr kumimoji="0" lang="ru-RU" sz="3200" b="1" i="0" u="none" strike="noStrike" kern="0" cap="none" spc="-125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3200" b="1" i="0" u="none" strike="noStrike" kern="0" cap="none" spc="-125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0" cap="none" spc="-1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детьми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0431" y="40912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image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03" y="3100663"/>
            <a:ext cx="10160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 rot="10800000" flipV="1">
            <a:off x="3959603" y="3270741"/>
            <a:ext cx="525150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quizlet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– приложение для запоминания новых слов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44235" y="43921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image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78" y="4368326"/>
            <a:ext cx="885825" cy="8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 rot="10800000" flipV="1">
            <a:off x="3898350" y="4493770"/>
            <a:ext cx="565418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pinterest</a:t>
            </a: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– собрание идей по украшению кабинета,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дизайну, профессиональные находки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93170" y="5376415"/>
            <a:ext cx="9647340" cy="895630"/>
          </a:xfrm>
          <a:prstGeom prst="rect">
            <a:avLst/>
          </a:prstGeom>
          <a:ln cap="rnd" cmpd="dbl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0637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Эти приложения используйте для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нестандартной организации совместной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деятельности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детьми, привлекайте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их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внимание, фокусируйте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500" spc="-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цели,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обеспечивайте</a:t>
            </a:r>
            <a:r>
              <a:rPr lang="ru-RU" sz="15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взаимодействие</a:t>
            </a:r>
            <a:r>
              <a:rPr lang="ru-RU" sz="15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между</a:t>
            </a:r>
            <a:r>
              <a:rPr lang="ru-RU" sz="15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ними,</a:t>
            </a:r>
            <a:r>
              <a:rPr lang="ru-RU" sz="1500" spc="-3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получайте</a:t>
            </a:r>
            <a:r>
              <a:rPr lang="ru-RU" sz="15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обратную</a:t>
            </a:r>
            <a:r>
              <a:rPr lang="ru-RU" sz="15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связь, рефлексию, делайте свое занятие захватывающим!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3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3093958" y="810869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Приложения  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создания видео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docshape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37" y="1704908"/>
            <a:ext cx="1304925" cy="1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docshape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64" y="1771386"/>
            <a:ext cx="1221105" cy="12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ocshape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83" y="1749955"/>
            <a:ext cx="125476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3916" y="2948327"/>
            <a:ext cx="2181138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4300" algn="just">
              <a:spcBef>
                <a:spcPts val="195"/>
              </a:spcBef>
              <a:spcAft>
                <a:spcPts val="0"/>
              </a:spcAft>
            </a:pPr>
            <a:r>
              <a:rPr lang="ru-RU" sz="1750" spc="-2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quik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0415" y="2986678"/>
            <a:ext cx="107657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WeVideo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24629" y="2964225"/>
            <a:ext cx="2358338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5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Adobe</a:t>
            </a:r>
            <a:r>
              <a:rPr lang="en-US" sz="1750" spc="75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75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Premiere</a:t>
            </a:r>
            <a:r>
              <a:rPr lang="en-US" sz="1750" spc="8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750" spc="-2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Rush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6" name="image17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96667" y="1771386"/>
            <a:ext cx="1109540" cy="116254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882967" y="2917573"/>
            <a:ext cx="226247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7695" marR="789305" algn="ctr">
              <a:spcAft>
                <a:spcPts val="0"/>
              </a:spcAft>
            </a:pPr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InShot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28" name="image18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72524" y="3310395"/>
            <a:ext cx="1192530" cy="12477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669409" y="4550129"/>
            <a:ext cx="2569293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9820">
              <a:spcBef>
                <a:spcPts val="195"/>
              </a:spcBef>
              <a:spcAft>
                <a:spcPts val="0"/>
              </a:spcAft>
            </a:pPr>
            <a:r>
              <a:rPr lang="ru-RU" sz="175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Movavi</a:t>
            </a:r>
            <a:r>
              <a:rPr lang="ru-RU" sz="1750" spc="-4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Clips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0" name="image19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415" y="3413101"/>
            <a:ext cx="1064260" cy="113538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73686" y="4550129"/>
            <a:ext cx="1186222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VivaVideo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05559" y="3565856"/>
            <a:ext cx="4345051" cy="169892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06375" algn="just">
              <a:lnSpc>
                <a:spcPct val="116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ежедневной педагогической деятельности все чаще возникает потребность в создании видеороликов,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видеопрезентаций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, онлайн-открыток. </a:t>
            </a: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Скачивайте</a:t>
            </a:r>
            <a:r>
              <a:rPr lang="en-US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рекомендованные приложения и монтируйте видео, используя телефон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1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7" y="726623"/>
            <a:ext cx="10531928" cy="5045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"Об образовании в Российской Федерации"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(редакция, действующая с 1 сентября 2021 года)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при реализации образовательных программ электронного обучения и дистанционных образовательных технологий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(статья13, п.2)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угрозе возникновения и (или) возникновении отдельных чрезвычайных ситуаций, введении режима повышенной готовности или чрезвычайной ситуации на всей территории Российской Федерации либо на ее части при невозможности перенесения сроков освоения образовательной программы дошкольного образования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осуществления реализации образовательных программ с применением электронного обучения, дистанционных образовательных технологий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108, п.17)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857092" y="529404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6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Сайты </a:t>
            </a:r>
            <a:r>
              <a:rPr lang="ru-RU" sz="36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 бесплатными картинками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9406" y="1898201"/>
            <a:ext cx="1221105" cy="1212850"/>
          </a:xfrm>
          <a:prstGeom prst="rect">
            <a:avLst/>
          </a:prstGeom>
        </p:spPr>
      </p:pic>
      <p:pic>
        <p:nvPicPr>
          <p:cNvPr id="27" name="image2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3396" y="2135050"/>
            <a:ext cx="1099820" cy="503555"/>
          </a:xfrm>
          <a:prstGeom prst="rect">
            <a:avLst/>
          </a:prstGeom>
        </p:spPr>
      </p:pic>
      <p:pic>
        <p:nvPicPr>
          <p:cNvPr id="29" name="image2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4310" y="1829936"/>
            <a:ext cx="1233805" cy="1226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5299" y="3100177"/>
            <a:ext cx="1791516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8375" marR="8255" algn="ctr">
              <a:spcBef>
                <a:spcPts val="1615"/>
              </a:spcBef>
              <a:spcAft>
                <a:spcPts val="0"/>
              </a:spcAft>
            </a:pPr>
            <a:r>
              <a:rPr lang="en-US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Pexels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8742" y="2749414"/>
            <a:ext cx="2052806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4605">
              <a:spcAft>
                <a:spcPts val="0"/>
              </a:spcAft>
            </a:pPr>
            <a:r>
              <a:rPr lang="en-US" sz="1750" spc="-1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Flickr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2829" y="3040643"/>
            <a:ext cx="2962029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6310" marR="1189355" algn="ctr">
              <a:spcBef>
                <a:spcPts val="1505"/>
              </a:spcBef>
              <a:spcAft>
                <a:spcPts val="0"/>
              </a:spcAft>
            </a:pPr>
            <a:r>
              <a:rPr lang="ru-RU" sz="175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</a:t>
            </a:r>
            <a:r>
              <a:rPr lang="en-US" sz="175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anva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627" y="3702469"/>
            <a:ext cx="8539842" cy="1966692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210185" marR="280035" algn="just">
              <a:lnSpc>
                <a:spcPct val="116000"/>
              </a:lnSpc>
              <a:spcBef>
                <a:spcPts val="1010"/>
              </a:spcBef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А вы знали, что в социальных сетях, мультимедийных презентациях и распечатках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нельзя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использовать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изображения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из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таких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поисковых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систем, как </a:t>
            </a:r>
            <a:r>
              <a:rPr lang="ru-RU" sz="1500" b="1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google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и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yandex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?</a:t>
            </a:r>
            <a:endParaRPr lang="ru-RU" sz="11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10185" marR="120650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Это обусловлено нарушением авторских прав и плохим качеством изображений. Представляю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вашему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вниманию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сайты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бесплатными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картинками, на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которых вы сможете найти изображения по любой теме в идеальном качестве, используйте их, не указывая ссылку на источник и автора. Помимо качества и отсутствия авторства несомненный плюс картинок с сайтов состоит в их уникальности - в поисковых системах данных изображений не найти.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5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551339" y="599248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Платформы 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анкетирования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image2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591" y="1837390"/>
            <a:ext cx="953770" cy="1129030"/>
          </a:xfrm>
          <a:prstGeom prst="rect">
            <a:avLst/>
          </a:prstGeom>
        </p:spPr>
      </p:pic>
      <p:pic>
        <p:nvPicPr>
          <p:cNvPr id="14" name="image3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0416" y="1770441"/>
            <a:ext cx="1229360" cy="1202690"/>
          </a:xfrm>
          <a:prstGeom prst="rect">
            <a:avLst/>
          </a:prstGeom>
        </p:spPr>
      </p:pic>
      <p:pic>
        <p:nvPicPr>
          <p:cNvPr id="15" name="Рисунок 14" descr="webanketa.com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60" y="1812764"/>
            <a:ext cx="12382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67493" y="2988253"/>
            <a:ext cx="2767692" cy="7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7740">
              <a:spcBef>
                <a:spcPts val="195"/>
              </a:spcBef>
              <a:spcAft>
                <a:spcPts val="0"/>
              </a:spcAft>
            </a:pPr>
            <a:r>
              <a:rPr lang="en-US" sz="175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Google</a:t>
            </a:r>
            <a:r>
              <a:rPr lang="en-US" sz="1750" spc="-35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1750" spc="-1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Forms</a:t>
            </a:r>
            <a:endParaRPr lang="ru-RU" sz="1100" dirty="0"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75995">
              <a:spcBef>
                <a:spcPts val="195"/>
              </a:spcBef>
              <a:spcAft>
                <a:spcPts val="0"/>
              </a:spcAft>
            </a:pPr>
            <a:r>
              <a:rPr lang="en-US" sz="110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/>
            </a:r>
            <a:br>
              <a:rPr lang="en-US" sz="110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lang="ru-RU" sz="1100" dirty="0"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2306" y="2995063"/>
            <a:ext cx="346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20775" marR="1184910" algn="ctr">
              <a:spcBef>
                <a:spcPts val="195"/>
              </a:spcBef>
              <a:spcAft>
                <a:spcPts val="0"/>
              </a:spcAft>
            </a:pPr>
            <a:r>
              <a:rPr lang="en-US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Testograf</a:t>
            </a:r>
            <a:endParaRPr lang="ru-RU" sz="1200" dirty="0"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4742" y="3018162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Georgia" panose="02040502050405020303" pitchFamily="18" charset="0"/>
              </a:rPr>
              <a:t>Webanketa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7786" y="3918088"/>
            <a:ext cx="8494983" cy="1698927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marL="210185" marR="280035" algn="just">
              <a:lnSpc>
                <a:spcPct val="116000"/>
              </a:lnSpc>
              <a:spcBef>
                <a:spcPts val="1010"/>
              </a:spcBef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условиях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быстрой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взаимодействия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со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всеми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участниками образовательного процесса, все анкетирования и опросы были переведены в онлайн. Представляю вашему вниманию ТОП-платформ для быстрой и бесплатной организации сбора данных.</a:t>
            </a:r>
            <a:endParaRPr lang="ru-RU" sz="11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10185" marR="28003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сайты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помогут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вам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собирать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мнения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определенным</a:t>
            </a:r>
            <a:r>
              <a:rPr lang="ru-RU" sz="15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вопросам, автоматически обрабатывая результаты. используйте сайты для сбора аналитических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данных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разработке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личных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или</a:t>
            </a:r>
            <a:r>
              <a:rPr lang="ru-RU" sz="1500" spc="-6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детско-родительских </a:t>
            </a:r>
            <a:r>
              <a:rPr lang="ru-RU" sz="15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проектов.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0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900196" y="652352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Приложени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я</a:t>
            </a: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создания презентаций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image3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858" y="1899669"/>
            <a:ext cx="1152525" cy="1116965"/>
          </a:xfrm>
          <a:prstGeom prst="rect">
            <a:avLst/>
          </a:prstGeom>
        </p:spPr>
      </p:pic>
      <p:pic>
        <p:nvPicPr>
          <p:cNvPr id="17" name="image3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9426" y="1791620"/>
            <a:ext cx="1113790" cy="1113790"/>
          </a:xfrm>
          <a:prstGeom prst="rect">
            <a:avLst/>
          </a:prstGeom>
        </p:spPr>
      </p:pic>
      <p:pic>
        <p:nvPicPr>
          <p:cNvPr id="18" name="image3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6173" y="1791620"/>
            <a:ext cx="906145" cy="1146175"/>
          </a:xfrm>
          <a:prstGeom prst="rect">
            <a:avLst/>
          </a:prstGeom>
        </p:spPr>
      </p:pic>
      <p:pic>
        <p:nvPicPr>
          <p:cNvPr id="19" name="image3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0437" y="1848666"/>
            <a:ext cx="1149350" cy="1113790"/>
          </a:xfrm>
          <a:prstGeom prst="rect">
            <a:avLst/>
          </a:prstGeom>
        </p:spPr>
      </p:pic>
      <p:pic>
        <p:nvPicPr>
          <p:cNvPr id="20" name="image36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8380" y="1864707"/>
            <a:ext cx="1113790" cy="111379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57697" y="3092557"/>
            <a:ext cx="1483098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Google Slides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6182" y="309838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PowerPoint</a:t>
            </a:r>
            <a:endParaRPr lang="ru-RU" altLang="ru-RU" sz="9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6689" y="2978497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Prezi</a:t>
            </a:r>
            <a:endParaRPr lang="ru-RU" altLang="ru-RU" sz="900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1505" y="3098381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Apple Keynote</a:t>
            </a:r>
            <a:endParaRPr lang="ru-RU" altLang="ru-RU" sz="900" dirty="0">
              <a:latin typeface="Georgia" panose="02040502050405020303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659925" y="3016634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Canva</a:t>
            </a:r>
            <a:endParaRPr lang="ru-RU" altLang="ru-RU" sz="9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59125" y="3820916"/>
            <a:ext cx="8397296" cy="1431161"/>
          </a:xfrm>
          <a:prstGeom prst="rect">
            <a:avLst/>
          </a:prstGeom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marL="210185" marR="280035" algn="just">
              <a:lnSpc>
                <a:spcPct val="116000"/>
              </a:lnSpc>
              <a:spcBef>
                <a:spcPts val="1010"/>
              </a:spcBef>
              <a:spcAft>
                <a:spcPts val="0"/>
              </a:spcAft>
            </a:pPr>
            <a:r>
              <a:rPr lang="ru-RU" sz="1500" spc="-8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сети интернет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есть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большое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шаблонов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power</a:t>
            </a:r>
            <a:r>
              <a:rPr lang="ru-RU" sz="1500" spc="-7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point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1500" spc="-7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а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также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идей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вдохновения и курсов по рисованию в приложении.</a:t>
            </a:r>
            <a:endParaRPr lang="ru-RU" sz="11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10185" marR="28003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тех, кто владеет базовым уровнем создания презентаций, предлагаю сервисы по разработке материалов с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инфографикой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, анимацией, движением, возможностью создания файла одномоментно с нескольких </a:t>
            </a: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устройств.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0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1763486" y="-457200"/>
            <a:ext cx="8754945" cy="38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ct val="150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Сайты  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b="1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инфографикой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и иконками для презентаций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844" y="1921034"/>
            <a:ext cx="1221105" cy="1219200"/>
          </a:xfrm>
          <a:prstGeom prst="rect">
            <a:avLst/>
          </a:prstGeom>
        </p:spPr>
      </p:pic>
      <p:pic>
        <p:nvPicPr>
          <p:cNvPr id="23" name="image3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6781" y="1914684"/>
            <a:ext cx="1234440" cy="1231900"/>
          </a:xfrm>
          <a:prstGeom prst="rect">
            <a:avLst/>
          </a:prstGeom>
        </p:spPr>
      </p:pic>
      <p:pic>
        <p:nvPicPr>
          <p:cNvPr id="24" name="image3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5781" y="2034110"/>
            <a:ext cx="822960" cy="9188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9571" y="3231559"/>
            <a:ext cx="904886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3855" algn="ctr">
              <a:spcBef>
                <a:spcPts val="195"/>
              </a:spcBef>
              <a:spcAft>
                <a:spcPts val="0"/>
              </a:spcAft>
              <a:tabLst>
                <a:tab pos="2120265" algn="l"/>
                <a:tab pos="4286250" algn="l"/>
              </a:tabLst>
            </a:pPr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Flaticon</a:t>
            </a:r>
            <a:r>
              <a:rPr lang="ru-RU" sz="175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IconScout</a:t>
            </a:r>
            <a:r>
              <a:rPr lang="ru-RU" sz="175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ru-RU" sz="175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CoreUI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9571" y="3871800"/>
            <a:ext cx="9642022" cy="1015663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206375" algn="just">
              <a:spcBef>
                <a:spcPts val="5"/>
              </a:spcBef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Помните,</a:t>
            </a:r>
            <a:r>
              <a:rPr lang="ru-RU" sz="1500" spc="14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что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мультимедийных</a:t>
            </a:r>
            <a:r>
              <a:rPr lang="ru-RU" sz="1500" spc="5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презентациях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есть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главное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правильно</a:t>
            </a:r>
            <a:r>
              <a:rPr lang="ru-RU" sz="1500" spc="4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5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минимум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текста - максимум картинок, </a:t>
            </a:r>
            <a:r>
              <a:rPr lang="ru-RU" sz="1500" dirty="0" err="1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инфографики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и анимации. Используйте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сайты,</a:t>
            </a:r>
            <a:r>
              <a:rPr lang="ru-RU" sz="1500" spc="-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чтобы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заменить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слова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длинные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абзацы</a:t>
            </a:r>
            <a:r>
              <a:rPr lang="ru-RU" sz="1500" spc="-8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тематическими иконками,</a:t>
            </a:r>
            <a:r>
              <a:rPr lang="ru-RU" sz="15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обратите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иконок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одинакового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стиля</a:t>
            </a:r>
            <a:r>
              <a:rPr lang="ru-RU" sz="15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 рамках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одной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презентации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забывайте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про</a:t>
            </a:r>
            <a:r>
              <a:rPr lang="ru-RU" sz="15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цветовую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гамму, выбирая</a:t>
            </a:r>
            <a:r>
              <a:rPr lang="ru-RU" sz="1500" spc="-1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 больше трех цветов или цветовых оттенков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832331" y="632235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2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Где  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педагогу вести свой сайт или блог?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image4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1100" y="1802406"/>
            <a:ext cx="1064260" cy="1062990"/>
          </a:xfrm>
          <a:prstGeom prst="rect">
            <a:avLst/>
          </a:prstGeom>
        </p:spPr>
      </p:pic>
      <p:pic>
        <p:nvPicPr>
          <p:cNvPr id="10" name="image4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0086" y="1737304"/>
            <a:ext cx="1086485" cy="1080770"/>
          </a:xfrm>
          <a:prstGeom prst="rect">
            <a:avLst/>
          </a:prstGeom>
        </p:spPr>
      </p:pic>
      <p:pic>
        <p:nvPicPr>
          <p:cNvPr id="12" name="image4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5879" y="1815907"/>
            <a:ext cx="1064260" cy="1073150"/>
          </a:xfrm>
          <a:prstGeom prst="rect">
            <a:avLst/>
          </a:prstGeom>
        </p:spPr>
      </p:pic>
      <p:pic>
        <p:nvPicPr>
          <p:cNvPr id="14" name="image50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37090" y="1800308"/>
            <a:ext cx="1507490" cy="10623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8250" y="2865396"/>
            <a:ext cx="39106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ilda</a:t>
            </a:r>
            <a:r>
              <a:rPr lang="ru-RU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210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ru-RU" sz="210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        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Тaplink</a:t>
            </a:r>
            <a:r>
              <a:rPr lang="ru-RU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5275" y="2889057"/>
            <a:ext cx="48862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0840" algn="just">
              <a:spcBef>
                <a:spcPts val="115"/>
              </a:spcBef>
              <a:spcAft>
                <a:spcPts val="0"/>
              </a:spcAft>
              <a:tabLst>
                <a:tab pos="2231390" algn="l"/>
              </a:tabLst>
            </a:pPr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T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elegram</a:t>
            </a:r>
            <a:r>
              <a:rPr lang="ru-RU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           </a:t>
            </a:r>
            <a:r>
              <a:rPr lang="en-US" sz="210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Y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outube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807" y="3684308"/>
            <a:ext cx="9984921" cy="203132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Персональный сайт педагога - это отражение профессиональной личности. Какова его цель?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педагогов, детей и родителей. Насколько функциональны такие порталы, как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МААМ.ру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nsportal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Разве на эти страницы заходят родители? Как быстро на таких порталах можно найти актуальную информацию? Насколько они визуально читабельны?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предложенными платформами по ведению персональных сайтов педагогов и убедитесь в простоте, приятном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комфортности использования и быстроте трансляции знаний для всех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6167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483143" y="-492037"/>
            <a:ext cx="7412249" cy="121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ct val="150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Где хранить информацию с постоянным доступом?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image5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2630" y="1824007"/>
            <a:ext cx="1056640" cy="1056005"/>
          </a:xfrm>
          <a:prstGeom prst="rect">
            <a:avLst/>
          </a:prstGeom>
        </p:spPr>
      </p:pic>
      <p:pic>
        <p:nvPicPr>
          <p:cNvPr id="16" name="image5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1526" y="1849675"/>
            <a:ext cx="1268095" cy="1063625"/>
          </a:xfrm>
          <a:prstGeom prst="rect">
            <a:avLst/>
          </a:prstGeom>
        </p:spPr>
      </p:pic>
      <p:pic>
        <p:nvPicPr>
          <p:cNvPr id="17" name="image5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6852" y="2057199"/>
            <a:ext cx="1380490" cy="914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5757" y="3029897"/>
            <a:ext cx="79196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8190">
              <a:spcBef>
                <a:spcPts val="105"/>
              </a:spcBef>
              <a:spcAft>
                <a:spcPts val="0"/>
              </a:spcAft>
              <a:tabLst>
                <a:tab pos="3079750" algn="l"/>
              </a:tabLst>
            </a:pPr>
            <a:r>
              <a:rPr lang="en-US" sz="2100" spc="-1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блако@mail</a:t>
            </a:r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  <a:r>
              <a:rPr lang="en-US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ru</a:t>
            </a:r>
            <a:r>
              <a:rPr lang="ru-RU" sz="210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en-US" sz="210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Googledrive</a:t>
            </a:r>
            <a:r>
              <a:rPr lang="en-US" sz="2100" spc="-1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Яндекс.диск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9523" y="3678588"/>
            <a:ext cx="10425792" cy="196669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06375" marR="28003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Для обеспечения непрерывного образовательного процесса детям и родителям,</a:t>
            </a:r>
            <a:r>
              <a:rPr lang="ru-RU" sz="1500" spc="4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которые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посещают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детский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сад, необходимо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создавать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онлайн-хранилище</a:t>
            </a:r>
            <a:r>
              <a:rPr lang="ru-RU" sz="1500" spc="-7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 доступом к материалам образовательной деятельности, которая прошла во время</a:t>
            </a:r>
            <a:r>
              <a:rPr lang="ru-RU" sz="1500" spc="-4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их</a:t>
            </a:r>
            <a:r>
              <a:rPr lang="ru-RU" sz="1500" spc="-4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отсутствия.</a:t>
            </a:r>
            <a:endParaRPr lang="ru-RU" sz="11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6375" marR="28003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Несомненный плюс онлайн-хранилищ - бессрочное хранение файлов в исходном</a:t>
            </a:r>
            <a:r>
              <a:rPr lang="ru-RU" sz="1500" spc="4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размере и возможностью скачивания.</a:t>
            </a:r>
            <a:endParaRPr lang="ru-RU" sz="11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206375" marR="385445" algn="just">
              <a:lnSpc>
                <a:spcPct val="116000"/>
              </a:lnSpc>
              <a:spcAft>
                <a:spcPts val="0"/>
              </a:spcAft>
            </a:pP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Создавайте онлайн-библиотеки, делитесь мастер-классами, занятиями, записывайте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информацию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собрания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онлайн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оставайся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всегда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1500" spc="-1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связи. Для быстрого доступа к онлайн-хранилищу вы можете создать QR-код,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распечатать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его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поместить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информационный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стенд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приемной</a:t>
            </a:r>
            <a:r>
              <a:rPr lang="ru-RU" sz="1500" spc="-65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spc="-10" dirty="0">
                <a:solidFill>
                  <a:srgbClr val="112432"/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группы.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05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cshape17"/>
          <p:cNvSpPr txBox="1">
            <a:spLocks noChangeArrowheads="1"/>
          </p:cNvSpPr>
          <p:nvPr/>
        </p:nvSpPr>
        <p:spPr bwMode="auto">
          <a:xfrm>
            <a:off x="2845093" y="285974"/>
            <a:ext cx="7412249" cy="5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lvl="0" algn="just">
              <a:lnSpc>
                <a:spcPts val="2000"/>
              </a:lnSpc>
            </a:pPr>
            <a:endParaRPr lang="ru-RU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2000"/>
              </a:lnSpc>
            </a:pP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Как сгенерировать </a:t>
            </a:r>
            <a:r>
              <a:rPr lang="en-US" sz="3200" b="1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Qr</a:t>
            </a:r>
            <a:r>
              <a:rPr lang="en-U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код?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189268" y="5788134"/>
            <a:ext cx="6002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20443" y="1231553"/>
            <a:ext cx="895664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4065">
              <a:lnSpc>
                <a:spcPts val="2055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Скопируйте</a:t>
            </a:r>
            <a:r>
              <a:rPr lang="en-US" sz="21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spc="-95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сайт,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QR-код</a:t>
            </a:r>
            <a:r>
              <a:rPr lang="ru-RU" sz="2100" spc="-9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которого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вы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хотите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spc="-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сгенерировать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7546"/>
          <a:stretch/>
        </p:blipFill>
        <p:spPr>
          <a:xfrm>
            <a:off x="1325461" y="1927533"/>
            <a:ext cx="4358212" cy="1347350"/>
          </a:xfrm>
          <a:prstGeom prst="rect">
            <a:avLst/>
          </a:prstGeom>
        </p:spPr>
      </p:pic>
      <p:sp useBgFill="1">
        <p:nvSpPr>
          <p:cNvPr id="10" name="Прямоугольник 9"/>
          <p:cNvSpPr/>
          <p:nvPr/>
        </p:nvSpPr>
        <p:spPr>
          <a:xfrm>
            <a:off x="6189265" y="1958976"/>
            <a:ext cx="1972399" cy="4154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Зайдите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2100" spc="-9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5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9467" y="2407936"/>
            <a:ext cx="1613535" cy="4660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6392" y="3341807"/>
            <a:ext cx="11165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8670" algn="just">
              <a:spcBef>
                <a:spcPts val="700"/>
              </a:spcBef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Вставьте</a:t>
            </a:r>
            <a:r>
              <a:rPr lang="ru-RU" sz="21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копию</a:t>
            </a:r>
            <a:r>
              <a:rPr lang="ru-RU" sz="21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ссылки</a:t>
            </a:r>
            <a:r>
              <a:rPr lang="ru-RU" sz="21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сайта</a:t>
            </a:r>
            <a:r>
              <a:rPr lang="ru-RU" sz="21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2100" spc="27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окошко</a:t>
            </a:r>
            <a:r>
              <a:rPr lang="ru-RU" sz="21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21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сайте</a:t>
            </a:r>
            <a:r>
              <a:rPr lang="ru-RU" sz="21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spc="-1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qrcorder.ru </a:t>
            </a:r>
            <a:r>
              <a:rPr lang="ru-RU" sz="210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2100" spc="-155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нажмите</a:t>
            </a:r>
            <a:r>
              <a:rPr lang="ru-RU" sz="2100" spc="-1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</a:t>
            </a:r>
            <a:r>
              <a:rPr lang="ru-RU" sz="2100" spc="-1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кнопку</a:t>
            </a:r>
            <a:r>
              <a:rPr lang="ru-RU" sz="2100" spc="-1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"Создать</a:t>
            </a:r>
            <a:r>
              <a:rPr lang="ru-RU" sz="2100" spc="-15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100" spc="-2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код"</a:t>
            </a:r>
            <a:endParaRPr lang="ru-RU" sz="11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0" y="4234666"/>
            <a:ext cx="4029075" cy="1985645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50255" y="37774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8" name="image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19" y="4151159"/>
            <a:ext cx="2581275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 rot="10800000" flipV="1">
            <a:off x="5801119" y="4497210"/>
            <a:ext cx="320459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 окошке справа появится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работающий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qr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-код</a:t>
            </a:r>
            <a:endParaRPr kumimoji="0" lang="en-US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сохраните его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на рабочий стол или в папку "загрузки"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350" y="436060"/>
            <a:ext cx="9785021" cy="64026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 личных дел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5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3053" y="1779813"/>
            <a:ext cx="1139825" cy="1175385"/>
          </a:xfrm>
          <a:prstGeom prst="rect">
            <a:avLst/>
          </a:prstGeom>
        </p:spPr>
      </p:pic>
      <p:pic>
        <p:nvPicPr>
          <p:cNvPr id="4" name="image5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1543" y="1779178"/>
            <a:ext cx="1148715" cy="1175385"/>
          </a:xfrm>
          <a:prstGeom prst="rect">
            <a:avLst/>
          </a:prstGeom>
        </p:spPr>
      </p:pic>
      <p:pic>
        <p:nvPicPr>
          <p:cNvPr id="5" name="image6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1505" y="1790925"/>
            <a:ext cx="1089660" cy="11518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4350" y="2942401"/>
            <a:ext cx="9527722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6475" indent="-81280">
              <a:lnSpc>
                <a:spcPct val="121000"/>
              </a:lnSpc>
              <a:spcBef>
                <a:spcPts val="975"/>
              </a:spcBef>
              <a:spcAft>
                <a:spcPts val="0"/>
              </a:spcAft>
            </a:pPr>
            <a:r>
              <a:rPr lang="ru-RU" sz="2100" spc="-1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Remember</a:t>
            </a:r>
            <a:r>
              <a:rPr lang="ru-RU" sz="2100" spc="-1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2100" dirty="0" err="1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The</a:t>
            </a:r>
            <a:r>
              <a:rPr lang="ru-RU" sz="2100" spc="-155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u-RU" sz="210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Milk</a:t>
            </a:r>
            <a:r>
              <a:rPr lang="en-US" sz="210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   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Trello</a:t>
            </a:r>
            <a:r>
              <a:rPr lang="ru-RU" sz="2100" dirty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	</a:t>
            </a:r>
            <a:r>
              <a:rPr lang="en-US" sz="2100" dirty="0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  </a:t>
            </a:r>
            <a:r>
              <a:rPr lang="ru-RU" sz="2100" spc="-10" dirty="0" err="1" smtClean="0">
                <a:latin typeface="Georgia" panose="02040502050405020303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TickTick</a:t>
            </a:r>
            <a:endParaRPr lang="ru-RU" sz="1100" dirty="0">
              <a:effectLst/>
              <a:latin typeface="Georgia" panose="02040502050405020303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3747030"/>
            <a:ext cx="9972675" cy="1520416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marL="206375" marR="732790" algn="just">
              <a:lnSpc>
                <a:spcPct val="116000"/>
              </a:lnSpc>
              <a:spcBef>
                <a:spcPts val="905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Как успевать все и везде?</a:t>
            </a:r>
            <a:r>
              <a:rPr lang="ru-RU" sz="2000" spc="2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Как повысить свою продуктивность? Скачайте онлайн-помощники в виде бесплатных органайзеров времени, благодаря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которым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вы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сможете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планировать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не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только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свою</a:t>
            </a:r>
            <a:r>
              <a:rPr lang="ru-RU" sz="2000" spc="-1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деятельность,</a:t>
            </a:r>
            <a:r>
              <a:rPr lang="ru-RU" sz="2000" spc="-2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но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и</a:t>
            </a:r>
            <a:r>
              <a:rPr lang="ru-RU" sz="20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деятельность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своих</a:t>
            </a:r>
            <a:r>
              <a:rPr lang="ru-RU" sz="20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коллег,</a:t>
            </a:r>
            <a:r>
              <a:rPr lang="ru-RU" sz="2000" spc="-3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ставя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перед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ними</a:t>
            </a:r>
            <a:r>
              <a:rPr lang="ru-RU" sz="20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ежедневные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000" spc="-11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отметкой</a:t>
            </a:r>
            <a:r>
              <a:rPr lang="ru-RU" sz="2000" spc="-105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spc="-10" dirty="0" smtClean="0"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выполнении.</a:t>
            </a:r>
            <a:endParaRPr lang="ru-RU" sz="20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08" y="2615924"/>
            <a:ext cx="7645032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29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842" y="394525"/>
            <a:ext cx="8596668" cy="12610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Дистанционные образовательные технологии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985" y="2414814"/>
            <a:ext cx="9158437" cy="2067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151" y="190853"/>
            <a:ext cx="8264156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сокращения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1627211"/>
            <a:ext cx="11568792" cy="4930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дистанционные образовательные технологии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информационно-коммуникационные технологии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персональный компьютер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программное обеспечение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электронное обучение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электронные средства обучения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технические средства обучения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любая информация (музыка, видео, текст, картинки, фото, анимация), которая содержится на информационном ресурсе в интернете — сайте, блоге, социальной сети и т.п. Это своего рода продукт интеллектуальной деятельности человека в виртуальном мире.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образовательный контент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рекомендации, видеоролики занятий, консультаций, мастер-классов и т.д.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80" y="419541"/>
            <a:ext cx="10858500" cy="1225385"/>
          </a:xfrm>
        </p:spPr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дистанционного взаимодействия</a:t>
            </a:r>
            <a:b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родителями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774901"/>
              </p:ext>
            </p:extLst>
          </p:nvPr>
        </p:nvGraphicFramePr>
        <p:xfrm>
          <a:off x="1746478" y="1929492"/>
          <a:ext cx="8524875" cy="387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069521" y="3681095"/>
            <a:ext cx="1054009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Антиковидные санитарные правила СП 3.1/2.4.3598-20 продолжат действовать до 1 января 2024 года.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36914" y="1042217"/>
            <a:ext cx="9699172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ГЛАВНЫЙ ГОСУДАРСТВЕННЫЙ САНИТАРНЫЙ ВРАЧ РОССИЙСКОЙ ФЕДЕРАЦИИ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ПОСТАНОВЛЕНИЕ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 ноября 2021 года № 27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2" y="439782"/>
            <a:ext cx="8952230" cy="1073150"/>
          </a:xfrm>
        </p:spPr>
        <p:txBody>
          <a:bodyPr>
            <a:normAutofit/>
          </a:bodyPr>
          <a:lstStyle/>
          <a:p>
            <a:pPr algn="ctr"/>
            <a:r>
              <a:rPr lang="ru-RU" sz="31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ООП с применением ДОТ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20536" y="2057400"/>
            <a:ext cx="4686844" cy="2350770"/>
            <a:chOff x="1274255" y="302990"/>
            <a:chExt cx="3809594" cy="2325433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74255" y="302990"/>
              <a:ext cx="3809594" cy="232543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/>
            <p:cNvSpPr txBox="1"/>
            <p:nvPr/>
          </p:nvSpPr>
          <p:spPr>
            <a:xfrm>
              <a:off x="1389081" y="463978"/>
              <a:ext cx="3447124" cy="2005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Онлайн-формат</a:t>
              </a:r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(режим реального времени, синхронное обучение)</a:t>
              </a:r>
            </a:p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: скругленные углы 11"/>
          <p:cNvSpPr/>
          <p:nvPr/>
        </p:nvSpPr>
        <p:spPr>
          <a:xfrm>
            <a:off x="6588579" y="2130878"/>
            <a:ext cx="4751886" cy="227729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Оффлайн-формат (асинхронное обучение,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привязанное к конкретному месту и времени)</a:t>
            </a: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351915" y="4947829"/>
            <a:ext cx="976784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Методически</a:t>
            </a:r>
            <a:r>
              <a:rPr lang="ru-RU" alt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рекомендаци</a:t>
            </a:r>
            <a:r>
              <a:rPr lang="ru-RU" alt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реализации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образовательных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программ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дошкольного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образования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применением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электронного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обучения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дистанционных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образовательных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технологий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Министерство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просвещения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Российской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Федерации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Письмо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от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21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июня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2021 </a:t>
            </a:r>
            <a:r>
              <a:rPr lang="en-US" b="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года</a:t>
            </a:r>
            <a:r>
              <a:rPr lang="en-US" b="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№ 03-925.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035" y="502830"/>
            <a:ext cx="1129120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Требования СП 2.4.3648-20</a:t>
            </a:r>
            <a:b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 СанПиН 1.2.3685-21</a:t>
            </a:r>
            <a:endParaRPr lang="ru-RU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38893" y="2906352"/>
            <a:ext cx="10629899" cy="1290092"/>
          </a:xfrm>
        </p:spPr>
        <p:txBody>
          <a:bodyPr/>
          <a:lstStyle/>
          <a:p>
            <a:pPr algn="just"/>
            <a:r>
              <a:rPr lang="ru-RU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дистанционного и электронного обучения распространяются на возрастную группу детей старше 5 лет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807" y="249283"/>
            <a:ext cx="10025743" cy="1299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дистаннционного взаимодействия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850" y="1869622"/>
            <a:ext cx="10172700" cy="4204335"/>
          </a:xfrm>
        </p:spPr>
        <p:txBody>
          <a:bodyPr>
            <a:normAutofit fontScale="7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групповые, подгрупповые, индивидуальные онлайн-консультации воспитателей или специалистов в соответствии с планом или по запросу;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онлайн-информирование (рекомендации, памятки, буклеты);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и офлайн-мастер-классы,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видеомарафоны,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онлайн-акции,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онлайн-выставки, конкурсы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онлайн-диагностика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онлайн-анкетирование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деятельность с детьми в онлайн-режиме («Виртаульный гость группы», «Онлан-поздравления детей» и др.)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1316</Words>
  <Application>Microsoft Office PowerPoint</Application>
  <PresentationFormat>Широкоэкранный</PresentationFormat>
  <Paragraphs>159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Ретро</vt:lpstr>
      <vt:lpstr>                Городское методическое объединение  Доклад на тему:  «Использование мессенджера как средства  реализации ООП ДО»   </vt:lpstr>
      <vt:lpstr>Презентация PowerPoint</vt:lpstr>
      <vt:lpstr>Дистанционные образовательные технологии</vt:lpstr>
      <vt:lpstr> Основные понятия и сокращения</vt:lpstr>
      <vt:lpstr>Направления дистанционного взаимодействия  с родителями</vt:lpstr>
      <vt:lpstr>Презентация PowerPoint</vt:lpstr>
      <vt:lpstr>Реализация ООП с применением ДОТ </vt:lpstr>
      <vt:lpstr>Требования СП 2.4.3648-20  и СанПиН 1.2.3685-21</vt:lpstr>
      <vt:lpstr>Формы дистаннционного взаимодействия с родителями</vt:lpstr>
      <vt:lpstr>Консультации для родителей </vt:lpstr>
      <vt:lpstr>Мастер-классы </vt:lpstr>
      <vt:lpstr>Педагогическая диагностика  в дистанционном формате</vt:lpstr>
      <vt:lpstr>Онлайн-анкетирование родителей</vt:lpstr>
      <vt:lpstr>Технические средства обучения</vt:lpstr>
      <vt:lpstr>Принципы дистанционного взаимодействия с родителями</vt:lpstr>
      <vt:lpstr>Плюсы дистанционного взаимодействия в условиях соблюдения санитарных правил</vt:lpstr>
      <vt:lpstr>ТОП-  ПРИЛОЖЕНИЙ ДЛЯ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 -органайзер личных дел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29</cp:revision>
  <dcterms:created xsi:type="dcterms:W3CDTF">2012-07-30T23:42:00Z</dcterms:created>
  <dcterms:modified xsi:type="dcterms:W3CDTF">2022-04-27T07:03:28Z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1C6610A880C04BD78D670AA8249D7829</vt:lpwstr>
  </property>
  <property fmtid="{D5CDD505-2E9C-101B-9397-08002B2CF9AE}" pid="3" name="KSOProductBuildVer">
    <vt:lpwstr>1049-11.2.0.10426</vt:lpwstr>
  </property>
</Properties>
</file>