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856" r:id="rId1"/>
  </p:sldMasterIdLst>
  <p:notesMasterIdLst>
    <p:notesMasterId r:id="rId26"/>
  </p:notesMasterIdLst>
  <p:sldIdLst>
    <p:sldId id="256" r:id="rId2"/>
    <p:sldId id="259" r:id="rId3"/>
    <p:sldId id="275" r:id="rId4"/>
    <p:sldId id="296" r:id="rId5"/>
    <p:sldId id="274" r:id="rId6"/>
    <p:sldId id="276" r:id="rId7"/>
    <p:sldId id="277" r:id="rId8"/>
    <p:sldId id="279" r:id="rId9"/>
    <p:sldId id="280" r:id="rId10"/>
    <p:sldId id="281" r:id="rId11"/>
    <p:sldId id="282" r:id="rId12"/>
    <p:sldId id="283" r:id="rId13"/>
    <p:sldId id="284" r:id="rId14"/>
    <p:sldId id="287" r:id="rId15"/>
    <p:sldId id="288" r:id="rId16"/>
    <p:sldId id="285" r:id="rId17"/>
    <p:sldId id="286" r:id="rId18"/>
    <p:sldId id="293" r:id="rId19"/>
    <p:sldId id="289" r:id="rId20"/>
    <p:sldId id="291" r:id="rId21"/>
    <p:sldId id="294" r:id="rId22"/>
    <p:sldId id="290" r:id="rId23"/>
    <p:sldId id="295" r:id="rId24"/>
    <p:sldId id="272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D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154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56036D-F4FD-4782-94C6-01B361D08F44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2CF976-7B67-4B4E-BC14-63D87F37EF3D}" type="pres">
      <dgm:prSet presAssocID="{3356036D-F4FD-4782-94C6-01B361D08F4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690296-D028-4F1E-A636-DFE66C30974F}" type="pres">
      <dgm:prSet presAssocID="{3356036D-F4FD-4782-94C6-01B361D08F44}" presName="radial" presStyleCnt="0">
        <dgm:presLayoutVars>
          <dgm:animLvl val="ctr"/>
        </dgm:presLayoutVars>
      </dgm:prSet>
      <dgm:spPr/>
    </dgm:pt>
  </dgm:ptLst>
  <dgm:cxnLst>
    <dgm:cxn modelId="{54460F97-293D-4EC7-8F6F-A766DDD021C1}" type="presOf" srcId="{3356036D-F4FD-4782-94C6-01B361D08F44}" destId="{592CF976-7B67-4B4E-BC14-63D87F37EF3D}" srcOrd="0" destOrd="0" presId="urn:microsoft.com/office/officeart/2005/8/layout/radial3"/>
    <dgm:cxn modelId="{596B0BBA-4260-4EDE-A055-DA4D457CC296}" type="presParOf" srcId="{592CF976-7B67-4B4E-BC14-63D87F37EF3D}" destId="{09690296-D028-4F1E-A636-DFE66C30974F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E05001E-A769-47E7-AE3B-FF3E055F9202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90C7B0-3C73-4B1B-BA84-ABB9B98138C4}" type="pres">
      <dgm:prSet presAssocID="{AE05001E-A769-47E7-AE3B-FF3E055F920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DA4C6280-5438-407E-90E2-4A94F1DE080E}" type="presOf" srcId="{AE05001E-A769-47E7-AE3B-FF3E055F9202}" destId="{EF90C7B0-3C73-4B1B-BA84-ABB9B98138C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84131D4-28C8-406F-8707-DF0D22DE2B51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6CC5F-C938-495D-B9EF-523A1EAE6338}" type="pres">
      <dgm:prSet presAssocID="{584131D4-28C8-406F-8707-DF0D22DE2B5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06A80-554E-4CE0-A35B-0C3319CFFCE7}" type="pres">
      <dgm:prSet presAssocID="{584131D4-28C8-406F-8707-DF0D22DE2B51}" presName="radial" presStyleCnt="0">
        <dgm:presLayoutVars>
          <dgm:animLvl val="ctr"/>
        </dgm:presLayoutVars>
      </dgm:prSet>
      <dgm:spPr/>
    </dgm:pt>
  </dgm:ptLst>
  <dgm:cxnLst>
    <dgm:cxn modelId="{9801926B-CF8C-4254-81F6-6CE7887DAAFD}" type="presOf" srcId="{584131D4-28C8-406F-8707-DF0D22DE2B51}" destId="{9A96CC5F-C938-495D-B9EF-523A1EAE6338}" srcOrd="0" destOrd="0" presId="urn:microsoft.com/office/officeart/2005/8/layout/radial3"/>
    <dgm:cxn modelId="{4D21D955-21CB-4FB0-A0C1-85C416492F08}" type="presParOf" srcId="{9A96CC5F-C938-495D-B9EF-523A1EAE6338}" destId="{AB406A80-554E-4CE0-A35B-0C3319CFFCE7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84131D4-28C8-406F-8707-DF0D22DE2B51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6CC5F-C938-495D-B9EF-523A1EAE6338}" type="pres">
      <dgm:prSet presAssocID="{584131D4-28C8-406F-8707-DF0D22DE2B5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06A80-554E-4CE0-A35B-0C3319CFFCE7}" type="pres">
      <dgm:prSet presAssocID="{584131D4-28C8-406F-8707-DF0D22DE2B51}" presName="radial" presStyleCnt="0">
        <dgm:presLayoutVars>
          <dgm:animLvl val="ctr"/>
        </dgm:presLayoutVars>
      </dgm:prSet>
      <dgm:spPr/>
    </dgm:pt>
  </dgm:ptLst>
  <dgm:cxnLst>
    <dgm:cxn modelId="{A07283AB-E826-4239-A6D9-2395DA25ED20}" type="presOf" srcId="{584131D4-28C8-406F-8707-DF0D22DE2B51}" destId="{9A96CC5F-C938-495D-B9EF-523A1EAE6338}" srcOrd="0" destOrd="0" presId="urn:microsoft.com/office/officeart/2005/8/layout/radial3"/>
    <dgm:cxn modelId="{493BFC02-B1BF-4689-943E-7F958C7565CE}" type="presParOf" srcId="{9A96CC5F-C938-495D-B9EF-523A1EAE6338}" destId="{AB406A80-554E-4CE0-A35B-0C3319CFFCE7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E05001E-A769-47E7-AE3B-FF3E055F9202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90C7B0-3C73-4B1B-BA84-ABB9B98138C4}" type="pres">
      <dgm:prSet presAssocID="{AE05001E-A769-47E7-AE3B-FF3E055F920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0BEE66DD-7E5B-4DF7-BA61-1CF0B7EACD33}" type="presOf" srcId="{AE05001E-A769-47E7-AE3B-FF3E055F9202}" destId="{EF90C7B0-3C73-4B1B-BA84-ABB9B98138C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356036D-F4FD-4782-94C6-01B361D08F44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2CF976-7B67-4B4E-BC14-63D87F37EF3D}" type="pres">
      <dgm:prSet presAssocID="{3356036D-F4FD-4782-94C6-01B361D08F4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690296-D028-4F1E-A636-DFE66C30974F}" type="pres">
      <dgm:prSet presAssocID="{3356036D-F4FD-4782-94C6-01B361D08F44}" presName="radial" presStyleCnt="0">
        <dgm:presLayoutVars>
          <dgm:animLvl val="ctr"/>
        </dgm:presLayoutVars>
      </dgm:prSet>
      <dgm:spPr/>
    </dgm:pt>
  </dgm:ptLst>
  <dgm:cxnLst>
    <dgm:cxn modelId="{F8674A4D-05EC-4446-BEC6-45511EBA8990}" type="presOf" srcId="{3356036D-F4FD-4782-94C6-01B361D08F44}" destId="{592CF976-7B67-4B4E-BC14-63D87F37EF3D}" srcOrd="0" destOrd="0" presId="urn:microsoft.com/office/officeart/2005/8/layout/radial3"/>
    <dgm:cxn modelId="{98857496-05BE-4024-810F-04D29617B146}" type="presParOf" srcId="{592CF976-7B67-4B4E-BC14-63D87F37EF3D}" destId="{09690296-D028-4F1E-A636-DFE66C30974F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84131D4-28C8-406F-8707-DF0D22DE2B51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6CC5F-C938-495D-B9EF-523A1EAE6338}" type="pres">
      <dgm:prSet presAssocID="{584131D4-28C8-406F-8707-DF0D22DE2B5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06A80-554E-4CE0-A35B-0C3319CFFCE7}" type="pres">
      <dgm:prSet presAssocID="{584131D4-28C8-406F-8707-DF0D22DE2B51}" presName="radial" presStyleCnt="0">
        <dgm:presLayoutVars>
          <dgm:animLvl val="ctr"/>
        </dgm:presLayoutVars>
      </dgm:prSet>
      <dgm:spPr/>
    </dgm:pt>
  </dgm:ptLst>
  <dgm:cxnLst>
    <dgm:cxn modelId="{40BE0E8E-0603-4D2D-9206-E9D057A1BEEE}" type="presOf" srcId="{584131D4-28C8-406F-8707-DF0D22DE2B51}" destId="{9A96CC5F-C938-495D-B9EF-523A1EAE6338}" srcOrd="0" destOrd="0" presId="urn:microsoft.com/office/officeart/2005/8/layout/radial3"/>
    <dgm:cxn modelId="{BDFFC6E1-50FB-4812-B639-628A1D5F8CF3}" type="presParOf" srcId="{9A96CC5F-C938-495D-B9EF-523A1EAE6338}" destId="{AB406A80-554E-4CE0-A35B-0C3319CFFCE7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E05001E-A769-47E7-AE3B-FF3E055F9202}" type="doc">
      <dgm:prSet loTypeId="urn:microsoft.com/office/officeart/2005/8/layout/venn1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F90C7B0-3C73-4B1B-BA84-ABB9B98138C4}" type="pres">
      <dgm:prSet presAssocID="{AE05001E-A769-47E7-AE3B-FF3E055F9202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FB591A69-92BC-4885-8EBE-91F083E194EA}" type="presOf" srcId="{AE05001E-A769-47E7-AE3B-FF3E055F9202}" destId="{EF90C7B0-3C73-4B1B-BA84-ABB9B98138C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56036D-F4FD-4782-94C6-01B361D08F44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92CF976-7B67-4B4E-BC14-63D87F37EF3D}" type="pres">
      <dgm:prSet presAssocID="{3356036D-F4FD-4782-94C6-01B361D08F4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690296-D028-4F1E-A636-DFE66C30974F}" type="pres">
      <dgm:prSet presAssocID="{3356036D-F4FD-4782-94C6-01B361D08F44}" presName="radial" presStyleCnt="0">
        <dgm:presLayoutVars>
          <dgm:animLvl val="ctr"/>
        </dgm:presLayoutVars>
      </dgm:prSet>
      <dgm:spPr/>
    </dgm:pt>
  </dgm:ptLst>
  <dgm:cxnLst>
    <dgm:cxn modelId="{D902C26A-9B3B-487F-8754-BDFFA9987312}" type="presOf" srcId="{3356036D-F4FD-4782-94C6-01B361D08F44}" destId="{592CF976-7B67-4B4E-BC14-63D87F37EF3D}" srcOrd="0" destOrd="0" presId="urn:microsoft.com/office/officeart/2005/8/layout/radial3"/>
    <dgm:cxn modelId="{94A595A9-A2D0-4C31-9221-13860596F9E9}" type="presParOf" srcId="{592CF976-7B67-4B4E-BC14-63D87F37EF3D}" destId="{09690296-D028-4F1E-A636-DFE66C30974F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84131D4-28C8-406F-8707-DF0D22DE2B51}" type="doc">
      <dgm:prSet loTypeId="urn:microsoft.com/office/officeart/2005/8/layout/radial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6CC5F-C938-495D-B9EF-523A1EAE6338}" type="pres">
      <dgm:prSet presAssocID="{584131D4-28C8-406F-8707-DF0D22DE2B5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B406A80-554E-4CE0-A35B-0C3319CFFCE7}" type="pres">
      <dgm:prSet presAssocID="{584131D4-28C8-406F-8707-DF0D22DE2B51}" presName="radial" presStyleCnt="0">
        <dgm:presLayoutVars>
          <dgm:animLvl val="ctr"/>
        </dgm:presLayoutVars>
      </dgm:prSet>
      <dgm:spPr/>
    </dgm:pt>
  </dgm:ptLst>
  <dgm:cxnLst>
    <dgm:cxn modelId="{6CF2E8FB-058B-469C-982C-1BB63B932E12}" type="presOf" srcId="{584131D4-28C8-406F-8707-DF0D22DE2B51}" destId="{9A96CC5F-C938-495D-B9EF-523A1EAE6338}" srcOrd="0" destOrd="0" presId="urn:microsoft.com/office/officeart/2005/8/layout/radial3"/>
    <dgm:cxn modelId="{EA14C0BB-7E8D-4BCB-9BA4-A28EA71C235E}" type="presParOf" srcId="{9A96CC5F-C938-495D-B9EF-523A1EAE6338}" destId="{AB406A80-554E-4CE0-A35B-0C3319CFFCE7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F81EA6-91AF-4D54-86A0-CBF052EA1A52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440551-0AF8-4507-ABBB-9B0927CFEA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466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0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3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1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26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89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75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224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8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1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BACE30-C606-4563-98C6-044960C58ACE}" type="datetimeFigureOut">
              <a:rPr lang="ru-RU" smtClean="0"/>
              <a:t>09.11.2017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68000-D690-4EFE-B53A-7E6A18CB04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725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9.jpe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7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13" Type="http://schemas.openxmlformats.org/officeDocument/2006/relationships/diagramLayout" Target="../diagrams/layout7.xml"/><Relationship Id="rId3" Type="http://schemas.openxmlformats.org/officeDocument/2006/relationships/diagramLayout" Target="../diagrams/layout5.xml"/><Relationship Id="rId7" Type="http://schemas.openxmlformats.org/officeDocument/2006/relationships/diagramData" Target="../diagrams/data6.xml"/><Relationship Id="rId12" Type="http://schemas.openxmlformats.org/officeDocument/2006/relationships/diagramData" Target="../diagrams/data7.xml"/><Relationship Id="rId17" Type="http://schemas.openxmlformats.org/officeDocument/2006/relationships/image" Target="../media/image12.jpg"/><Relationship Id="rId2" Type="http://schemas.openxmlformats.org/officeDocument/2006/relationships/diagramData" Target="../diagrams/data5.xml"/><Relationship Id="rId16" Type="http://schemas.microsoft.com/office/2007/relationships/diagramDrawing" Target="../diagrams/drawing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11" Type="http://schemas.microsoft.com/office/2007/relationships/diagramDrawing" Target="../diagrams/drawing6.xml"/><Relationship Id="rId5" Type="http://schemas.openxmlformats.org/officeDocument/2006/relationships/diagramColors" Target="../diagrams/colors5.xml"/><Relationship Id="rId15" Type="http://schemas.openxmlformats.org/officeDocument/2006/relationships/diagramColors" Target="../diagrams/colors7.xml"/><Relationship Id="rId10" Type="http://schemas.openxmlformats.org/officeDocument/2006/relationships/diagramColors" Target="../diagrams/colors6.xml"/><Relationship Id="rId4" Type="http://schemas.openxmlformats.org/officeDocument/2006/relationships/diagramQuickStyle" Target="../diagrams/quickStyle5.xml"/><Relationship Id="rId9" Type="http://schemas.openxmlformats.org/officeDocument/2006/relationships/diagramQuickStyle" Target="../diagrams/quickStyle6.xml"/><Relationship Id="rId14" Type="http://schemas.openxmlformats.org/officeDocument/2006/relationships/diagramQuickStyle" Target="../diagrams/quickStyl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13" Type="http://schemas.openxmlformats.org/officeDocument/2006/relationships/image" Target="../media/image16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1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5" Type="http://schemas.openxmlformats.org/officeDocument/2006/relationships/image" Target="../media/image18.png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Relationship Id="rId1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Layout" Target="../diagrams/layout10.xml"/><Relationship Id="rId7" Type="http://schemas.openxmlformats.org/officeDocument/2006/relationships/image" Target="../media/image20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84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00800" y="2665185"/>
            <a:ext cx="4939145" cy="2087072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Новые формы и методы </a:t>
            </a:r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endParaRPr lang="ru-RU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026" y="4267200"/>
            <a:ext cx="1929303" cy="2533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2136"/>
            <a:ext cx="3087856" cy="29787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3718">
            <a:off x="1640416" y="2791456"/>
            <a:ext cx="5636366" cy="3181964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720436" y="939370"/>
            <a:ext cx="10619509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Обучающий семинар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специалистов, организующих профилактическую работу с несовершеннолетними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«группы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особого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внимания», волонтерами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профилактического направления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74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«Правовой калейдоскоп» 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416" y="914400"/>
            <a:ext cx="11121081" cy="1754659"/>
          </a:xfrm>
        </p:spPr>
        <p:txBody>
          <a:bodyPr>
            <a:normAutofit fontScale="77500" lnSpcReduction="20000"/>
          </a:bodyPr>
          <a:lstStyle/>
          <a:p>
            <a:pPr indent="0" algn="just" fontAlgn="base">
              <a:lnSpc>
                <a:spcPct val="107000"/>
              </a:lnSpc>
              <a:spcAft>
                <a:spcPts val="0"/>
              </a:spcAft>
              <a:buNone/>
            </a:pPr>
            <a:r>
              <a:rPr lang="ru-RU" kern="15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- п</a:t>
            </a:r>
            <a:r>
              <a:rPr lang="ru-RU" kern="1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овышение </a:t>
            </a:r>
            <a:r>
              <a:rPr lang="ru-RU" kern="15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уровеня</a:t>
            </a:r>
            <a:r>
              <a:rPr lang="ru-RU" kern="1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знаний о правовой ответственности несовершеннолетних за совершение преступлений в сфере незаконного оборота наркотиков.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 fontAlgn="base">
              <a:lnSpc>
                <a:spcPct val="107000"/>
              </a:lnSpc>
              <a:spcAft>
                <a:spcPts val="0"/>
              </a:spcAft>
              <a:buNone/>
              <a:tabLst>
                <a:tab pos="540385" algn="l"/>
              </a:tabLst>
            </a:pPr>
            <a:r>
              <a:rPr lang="ru-RU" kern="1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выполнения заданий данного этапа </a:t>
            </a:r>
            <a:r>
              <a:rPr lang="ru-RU" kern="15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квеста</a:t>
            </a:r>
            <a:r>
              <a:rPr lang="ru-RU" kern="1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команде или участнику необходимо решить 3 задачи, выбрав любые три из пяти предложенных.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D:\Рабочий стол\з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13" y="2792627"/>
            <a:ext cx="2487827" cy="358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D:\Рабочий стол\а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960" y="2792627"/>
            <a:ext cx="2266822" cy="3583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D:\Рабочий стол\к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02" y="2792627"/>
            <a:ext cx="2079411" cy="362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D:\Рабочий стол\о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3433" y="2792627"/>
            <a:ext cx="2097172" cy="3621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D:\Рабочий стол\н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0076" y="2792628"/>
            <a:ext cx="2150075" cy="36213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23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601" y="65903"/>
            <a:ext cx="6096194" cy="40530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420130"/>
            <a:ext cx="5470466" cy="36370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520" y="3447534"/>
            <a:ext cx="5129341" cy="34104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49070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48282"/>
            <a:ext cx="9646508" cy="1037967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Станция «Безопасный интернет»</a:t>
            </a:r>
            <a:br>
              <a:rPr lang="ru-RU" sz="3600" b="1" dirty="0">
                <a:solidFill>
                  <a:srgbClr val="FF0000"/>
                </a:solidFill>
              </a:rPr>
            </a:b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044" y="1375720"/>
            <a:ext cx="4802660" cy="5329880"/>
          </a:xfrm>
        </p:spPr>
        <p:txBody>
          <a:bodyPr/>
          <a:lstStyle/>
          <a:p>
            <a:pPr indent="450215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sz="2000" kern="1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Целью этой игры- </a:t>
            </a:r>
            <a:r>
              <a:rPr lang="ru-RU" sz="2000" kern="15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ходилки</a:t>
            </a:r>
            <a:r>
              <a:rPr lang="ru-RU" sz="2000" kern="1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является - формирование у несовершеннолетних навыков самостоятельного и ответственного потребления информационной продукции в сети Интернет. Выполняя задания данной станции подростки учатся защищаться от негативной информации.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sz="2000" kern="1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отвечают на вопрос, после чего получают возможность кинуть игровые кости. 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D:\Рабочий стол\позитивная профилактика\готовое\ИГРА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894" y="1309817"/>
            <a:ext cx="6477000" cy="51095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71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5146" y="1"/>
            <a:ext cx="8980387" cy="838200"/>
          </a:xfrm>
        </p:spPr>
        <p:txBody>
          <a:bodyPr>
            <a:normAutofit/>
          </a:bodyPr>
          <a:lstStyle/>
          <a:p>
            <a:pPr fontAlgn="base">
              <a:lnSpc>
                <a:spcPct val="107000"/>
              </a:lnSpc>
              <a:spcAft>
                <a:spcPts val="0"/>
              </a:spcAft>
              <a:tabLst>
                <a:tab pos="90170" algn="l"/>
                <a:tab pos="180340" algn="l"/>
                <a:tab pos="270510" algn="l"/>
              </a:tabLst>
            </a:pPr>
            <a:r>
              <a:rPr lang="ru-RU" sz="4400" b="1" kern="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Станция «</a:t>
            </a:r>
            <a:r>
              <a:rPr lang="ru-RU" sz="4400" b="1" kern="15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Хэштег</a:t>
            </a:r>
            <a:r>
              <a:rPr lang="ru-RU" sz="4400" b="1" kern="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7974" y="753535"/>
            <a:ext cx="11875986" cy="1964266"/>
          </a:xfrm>
        </p:spPr>
        <p:txBody>
          <a:bodyPr>
            <a:normAutofit fontScale="62500" lnSpcReduction="20000"/>
          </a:bodyPr>
          <a:lstStyle/>
          <a:p>
            <a:pPr indent="450215" fontAlgn="base">
              <a:lnSpc>
                <a:spcPct val="107000"/>
              </a:lnSpc>
              <a:spcAft>
                <a:spcPts val="0"/>
              </a:spcAft>
            </a:pPr>
            <a:r>
              <a:rPr lang="ru-RU" sz="2900" kern="1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станции участникам предлагаются  </a:t>
            </a:r>
            <a:r>
              <a:rPr lang="ru-RU" sz="2900" kern="15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баблы</a:t>
            </a:r>
            <a:r>
              <a:rPr lang="ru-RU" sz="2900" kern="1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 профилактическими </a:t>
            </a:r>
            <a:r>
              <a:rPr lang="ru-RU" sz="2900" kern="15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хэштегами</a:t>
            </a:r>
            <a:r>
              <a:rPr lang="ru-RU" sz="2900" kern="15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indent="450215" fontAlgn="base">
              <a:lnSpc>
                <a:spcPct val="107000"/>
              </a:lnSpc>
              <a:spcAft>
                <a:spcPts val="0"/>
              </a:spcAft>
            </a:pPr>
            <a:r>
              <a:rPr lang="ru-RU" sz="2900" kern="1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900" kern="1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2900" kern="15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МыЗаЗдоровыйОбразЖизни</a:t>
            </a:r>
            <a:r>
              <a:rPr lang="ru-RU" sz="2900" kern="1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#</a:t>
            </a:r>
            <a:r>
              <a:rPr lang="ru-RU" sz="2900" kern="15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МыПротивНаркотиков</a:t>
            </a:r>
            <a:r>
              <a:rPr lang="ru-RU" sz="2900" kern="1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#</a:t>
            </a:r>
            <a:r>
              <a:rPr lang="ru-RU" sz="2900" kern="15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БытьЗдоровымЭтоСила</a:t>
            </a:r>
            <a:r>
              <a:rPr lang="ru-RU" sz="2900" kern="1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#</a:t>
            </a:r>
            <a:r>
              <a:rPr lang="ru-RU" sz="2900" kern="150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ТюменскаяОбластьТерриторияЗдоровья</a:t>
            </a:r>
            <a:endParaRPr lang="ru-RU" sz="2900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fontAlgn="base"/>
            <a:r>
              <a:rPr lang="ru-RU" sz="2900" kern="15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оборотной каждого </a:t>
            </a:r>
            <a:r>
              <a:rPr lang="ru-RU" sz="2900" kern="15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бабла</a:t>
            </a:r>
            <a:r>
              <a:rPr lang="ru-RU" sz="2900" kern="15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написано задание, которое команда или  участник отправляется выполнять. После выполнения задания, участники по сети </a:t>
            </a:r>
            <a:r>
              <a:rPr lang="ru-RU" sz="2900" kern="15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viber</a:t>
            </a:r>
            <a:r>
              <a:rPr lang="ru-RU" sz="2900" kern="15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r>
              <a:rPr lang="ru-RU" sz="2900" kern="150" dirty="0" err="1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Вконтакте</a:t>
            </a:r>
            <a:r>
              <a:rPr lang="ru-RU" sz="2900" kern="150" dirty="0" smtClean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отправляют фото организаторам и получают ответное сообщение в виде необходимого ключа. Если данная возможность отправки фотографии отсутствует, то просто показывают фото с заданиями и получают ключ у волонтера, закрепленного за работой станции.</a:t>
            </a:r>
          </a:p>
          <a:p>
            <a:pPr algn="just" fontAlgn="base"/>
            <a:endParaRPr lang="ru-RU" sz="18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4" y="2802467"/>
            <a:ext cx="5895092" cy="39196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477" y="2802467"/>
            <a:ext cx="5958501" cy="39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6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2857"/>
            <a:ext cx="5113196" cy="3269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19" y="3385913"/>
            <a:ext cx="5309758" cy="35304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69" y="70838"/>
            <a:ext cx="4991253" cy="32690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0" y="3385913"/>
            <a:ext cx="5136632" cy="3415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3932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2465" y="102974"/>
            <a:ext cx="11829535" cy="1243913"/>
          </a:xfrm>
        </p:spPr>
        <p:txBody>
          <a:bodyPr>
            <a:normAutofit/>
          </a:bodyPr>
          <a:lstStyle/>
          <a:p>
            <a:pPr algn="ctr" fontAlgn="base">
              <a:spcAft>
                <a:spcPts val="0"/>
              </a:spcAft>
            </a:pPr>
            <a:r>
              <a:rPr lang="ru-RU" sz="2400" kern="15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z="2400" kern="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рт-объект «</a:t>
            </a:r>
            <a:r>
              <a:rPr lang="ru-RU" sz="2400" kern="150" dirty="0" err="1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Вырази</a:t>
            </a:r>
            <a:r>
              <a:rPr lang="ru-RU" sz="2400" kern="150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свое мнение – забей гвоздь»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accent5">
                    <a:lumMod val="50000"/>
                  </a:schemeClr>
                </a:solidFill>
                <a:effectLst/>
              </a:rPr>
            </a:br>
            <a:endParaRPr lang="ru-R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4844" y="1161535"/>
            <a:ext cx="3319848" cy="5928247"/>
          </a:xfrm>
        </p:spPr>
        <p:txBody>
          <a:bodyPr>
            <a:normAutofit fontScale="40000" lnSpcReduction="20000"/>
          </a:bodyPr>
          <a:lstStyle/>
          <a:p>
            <a:pPr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 kern="15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Арт – объект </a:t>
            </a:r>
            <a:r>
              <a:rPr lang="ru-RU" sz="4000" kern="15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выполнен из бревна, на котором  в хаотичном порядке набиты гвозди. К бревну прикреплен лист бумаги с аргументами против употребления наркотиков и алкоголя, помеченными определенным цветом. Выбрав свой аргумент определенного цвета, участники привязывают к гвоздю ленточку, соответствующего аргументу цвета, и забивают гвоздь. Выполняя задания на данной станции, участники ненавязчиво  приобщаются к здоровому образу жизни,  они соотносят себя к здоровому образу жизни и помогают распространять идеи в позитивном ключе  в среде сверстников.</a:t>
            </a:r>
            <a:endParaRPr lang="ru-RU" sz="4000" dirty="0" smtClean="0">
              <a:effectLst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550" y="1002020"/>
            <a:ext cx="3651364" cy="5258737"/>
          </a:xfrm>
          <a:prstGeom prst="rect">
            <a:avLst/>
          </a:prstGeom>
        </p:spPr>
      </p:pic>
      <p:pic>
        <p:nvPicPr>
          <p:cNvPr id="5" name="Рисунок 4" descr="D:\Рабочий стол\рабочая\сохран сентябрь 2017\для 11\забей гвоздь алк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145" y="1002020"/>
            <a:ext cx="3245708" cy="53440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6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489" y="7107237"/>
            <a:ext cx="5492741" cy="9426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9" y="3312615"/>
            <a:ext cx="6552609" cy="3535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5" y="75002"/>
            <a:ext cx="4869736" cy="3237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018" y="75002"/>
            <a:ext cx="4902872" cy="6554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78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3043" y="225682"/>
            <a:ext cx="105156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«Касается даже тех, кого не касается!»</a:t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5" y="968889"/>
            <a:ext cx="5941265" cy="4646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Мои документы\Рабочие\Скажи жизни Да\Вопросы\№2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16" y="1041039"/>
            <a:ext cx="2934335" cy="2073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D:\Мои документы\Рабочие\Скажи жизни Да\Вопросы\№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10" y="2448440"/>
            <a:ext cx="2990850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D:\Мои документы\Рабочие\Скажи жизни Да\Вопросы\№4-ответ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16" y="4578556"/>
            <a:ext cx="2933700" cy="2073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734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544903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708" y="1805077"/>
            <a:ext cx="5815914" cy="3866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17" y="4351338"/>
            <a:ext cx="3714393" cy="246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9643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Станция «Игра чувств» 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>(располагается в «Информационной палатке»).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2" y="1614618"/>
            <a:ext cx="5835988" cy="3880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129" y="2784390"/>
            <a:ext cx="5662522" cy="3764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88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9237"/>
            <a:ext cx="12192000" cy="7078400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20937650"/>
              </p:ext>
            </p:extLst>
          </p:nvPr>
        </p:nvGraphicFramePr>
        <p:xfrm>
          <a:off x="6884369" y="460538"/>
          <a:ext cx="2245774" cy="242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537297440"/>
              </p:ext>
            </p:extLst>
          </p:nvPr>
        </p:nvGraphicFramePr>
        <p:xfrm>
          <a:off x="9130143" y="316455"/>
          <a:ext cx="2318327" cy="215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08488" y="1122363"/>
            <a:ext cx="766062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800" b="1" i="1" dirty="0" smtClean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Профилактическая </a:t>
            </a:r>
            <a:r>
              <a:rPr lang="ru-RU" sz="2800" b="1" i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 сети Интернет:</a:t>
            </a:r>
            <a:endParaRPr lang="ru-RU" sz="2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309816" y="1927654"/>
            <a:ext cx="9700054" cy="35614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Профилактическая работа, организованная  в сети Интернет, позволяет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нам: </a:t>
            </a:r>
          </a:p>
          <a:p>
            <a:pPr marL="342900" indent="-342900" algn="just" fontAlgn="base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существенно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увеличить охват целевой аудитории профилактическими мероприятиями,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уровень информационной грамотности населения региона,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 fontAlgn="base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привлечь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внимание жителей других регионов к вопросам профилактики асоциальных явлений, пропаганде здорового образа жизни.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09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4" y="62727"/>
            <a:ext cx="12075615" cy="6801968"/>
          </a:xfrm>
        </p:spPr>
      </p:pic>
    </p:spTree>
    <p:extLst>
      <p:ext uri="{BB962C8B-B14F-4D97-AF65-F5344CB8AC3E}">
        <p14:creationId xmlns:p14="http://schemas.microsoft.com/office/powerpoint/2010/main" val="246225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38790" cy="3509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82" y="304801"/>
            <a:ext cx="5700913" cy="3790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515" y="2858529"/>
            <a:ext cx="5562695" cy="4088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0217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Станция Арт-объект «Щит здоровья»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11" y="1081881"/>
            <a:ext cx="3882081" cy="4256238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93" y="2001795"/>
            <a:ext cx="7630070" cy="4530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98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90616"/>
            <a:ext cx="9901882" cy="6583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6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78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96995" y="1288472"/>
            <a:ext cx="9164968" cy="3242339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r>
              <a:rPr lang="ru-RU" sz="13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3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0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-29237"/>
            <a:ext cx="12192000" cy="7078400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537297440"/>
              </p:ext>
            </p:extLst>
          </p:nvPr>
        </p:nvGraphicFramePr>
        <p:xfrm>
          <a:off x="9130143" y="316455"/>
          <a:ext cx="2318327" cy="215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33535977"/>
              </p:ext>
            </p:extLst>
          </p:nvPr>
        </p:nvGraphicFramePr>
        <p:xfrm>
          <a:off x="5287" y="2169200"/>
          <a:ext cx="5633512" cy="4397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61985" y="481804"/>
            <a:ext cx="95050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</a:t>
            </a:r>
            <a:r>
              <a:rPr lang="ru-RU" sz="2400" b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профилактической работы в сети Интернет. </a:t>
            </a:r>
            <a:endParaRPr lang="ru-RU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2" descr="D:\Рабочий стол\2а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0" y="964385"/>
            <a:ext cx="4563135" cy="42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618" y="1110697"/>
            <a:ext cx="4981501" cy="3061258"/>
          </a:xfrm>
          <a:prstGeom prst="rect">
            <a:avLst/>
          </a:prstGeom>
        </p:spPr>
      </p:pic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034" y="4242917"/>
            <a:ext cx="3288156" cy="243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00" y="1104473"/>
            <a:ext cx="4165144" cy="2866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6" descr="https://pp.userapi.com/c636618/v636618533/6d2ae/3umXxaeuGAE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552" y="3102946"/>
            <a:ext cx="2012579" cy="357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319" y="3717038"/>
            <a:ext cx="3658300" cy="3003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64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2" grpId="0">
        <p:bldAsOne/>
      </p:bldGraphic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8" y="0"/>
            <a:ext cx="119454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015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4020937650"/>
              </p:ext>
            </p:extLst>
          </p:nvPr>
        </p:nvGraphicFramePr>
        <p:xfrm>
          <a:off x="6884369" y="460538"/>
          <a:ext cx="2245774" cy="242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537297440"/>
              </p:ext>
            </p:extLst>
          </p:nvPr>
        </p:nvGraphicFramePr>
        <p:xfrm>
          <a:off x="9130143" y="316455"/>
          <a:ext cx="2318327" cy="215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1333535977"/>
              </p:ext>
            </p:extLst>
          </p:nvPr>
        </p:nvGraphicFramePr>
        <p:xfrm>
          <a:off x="5287" y="2169200"/>
          <a:ext cx="5633512" cy="4397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96" y="-264600"/>
            <a:ext cx="11819408" cy="71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  <p:bldGraphic spid="12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7353241" cy="560996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742" y="1475954"/>
            <a:ext cx="6969258" cy="538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0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891" y="345017"/>
            <a:ext cx="9122218" cy="7049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974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" y="0"/>
            <a:ext cx="12192000" cy="7078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8565" y="599257"/>
            <a:ext cx="10737907" cy="1421712"/>
          </a:xfrm>
        </p:spPr>
        <p:txBody>
          <a:bodyPr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3200" b="1" kern="150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ПРОФИЛАКТИЧЕСКИЙ КВЕСТ «МАРШРУТ ЗДОРОВЬЯ».</a:t>
            </a:r>
            <a:r>
              <a:rPr lang="ru-RU" sz="3200" cap="none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cap="none" dirty="0" smtClean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cap="none" dirty="0">
              <a:solidFill>
                <a:srgbClr val="002060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/>
          </p:nvPr>
        </p:nvGraphicFramePr>
        <p:xfrm>
          <a:off x="6884369" y="460538"/>
          <a:ext cx="2245774" cy="24288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1" name="Схема 10"/>
          <p:cNvGraphicFramePr/>
          <p:nvPr>
            <p:extLst/>
          </p:nvPr>
        </p:nvGraphicFramePr>
        <p:xfrm>
          <a:off x="9130143" y="316455"/>
          <a:ext cx="2318327" cy="2159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9" name="Рисунок 8" descr="D:\Рабочий стол\позитивная профилактика\квест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65" y="1400960"/>
            <a:ext cx="3464653" cy="516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D:\Рабочий стол\позитивная профилактика\ключи.jpg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049" y="1400961"/>
            <a:ext cx="3495421" cy="523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D:\Рабочий стол\рабочая\26 июня\рабочий шаблон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583" y="3981686"/>
            <a:ext cx="4109869" cy="255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D:\Рабочий стол\рабочая\26 июня\рабочий шаблон 1.pn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581" y="1505055"/>
            <a:ext cx="3928468" cy="24502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77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indent="450215" fontAlgn="base">
              <a:lnSpc>
                <a:spcPct val="107000"/>
              </a:lnSpc>
              <a:spcAft>
                <a:spcPts val="0"/>
              </a:spcAft>
            </a:pPr>
            <a:r>
              <a:rPr lang="ru-RU" sz="2400" b="1" kern="15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Станция:  «Дыши свободно» 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1892" y="1027906"/>
            <a:ext cx="6376086" cy="4967416"/>
          </a:xfrm>
        </p:spPr>
        <p:txBody>
          <a:bodyPr>
            <a:normAutofit/>
          </a:bodyPr>
          <a:lstStyle/>
          <a:p>
            <a:pPr indent="270510" algn="just" fontAlgn="base">
              <a:lnSpc>
                <a:spcPct val="107000"/>
              </a:lnSpc>
              <a:spcAft>
                <a:spcPts val="0"/>
              </a:spcAft>
            </a:pPr>
            <a:r>
              <a:rPr lang="ru-RU" sz="2000" kern="1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игра – </a:t>
            </a:r>
            <a:r>
              <a:rPr lang="ru-RU" sz="2000" kern="15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</a:t>
            </a:r>
            <a:r>
              <a:rPr lang="ru-RU" sz="2000" kern="1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направленная против курения. Задачей данной станции является - повышение  правовой грамотности участников. Выполняя задание </a:t>
            </a:r>
            <a:r>
              <a:rPr lang="ru-RU" sz="2000" kern="15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квеста</a:t>
            </a:r>
            <a:r>
              <a:rPr lang="ru-RU" sz="2000" kern="1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участники  узнают, что существуют запреты на продажу и курение табачных изделий на законодательном уровне. Участникам предлагаются собрать </a:t>
            </a:r>
            <a:r>
              <a:rPr lang="ru-RU" sz="2000" kern="15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пазл</a:t>
            </a:r>
            <a:r>
              <a:rPr lang="ru-RU" sz="2000" kern="15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 котором есть 3 части: «Закон и номер статьи», «Содержание статьи», «Ответственность». Задача команды –   верно соотнести все кусочки мозаики. После прохождения станции участникам выдаётся «ключ».</a:t>
            </a:r>
          </a:p>
          <a:p>
            <a:pPr indent="270510" algn="just" fontAlgn="base">
              <a:lnSpc>
                <a:spcPct val="107000"/>
              </a:lnSpc>
              <a:spcAft>
                <a:spcPts val="0"/>
              </a:spcAft>
            </a:pP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5287" y="2169200"/>
          <a:ext cx="5633512" cy="4397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9404" y="1231201"/>
            <a:ext cx="5633192" cy="4395597"/>
          </a:xfrm>
          <a:prstGeom prst="rect">
            <a:avLst/>
          </a:prstGeom>
        </p:spPr>
      </p:pic>
      <p:pic>
        <p:nvPicPr>
          <p:cNvPr id="6" name="Рисунок 5" descr="D:\Рабочий стол\позитивная профилактика\готовое\позитивная профинактика пазл курение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211667"/>
            <a:ext cx="5185262" cy="66463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336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461</Words>
  <Application>Microsoft Office PowerPoint</Application>
  <PresentationFormat>Широкоэкранный</PresentationFormat>
  <Paragraphs>27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ПРОФИЛАКТИЧЕСКИЙ КВЕСТ «МАРШРУТ ЗДОРОВЬЯ». </vt:lpstr>
      <vt:lpstr>Станция:  «Дыши свободно»  </vt:lpstr>
      <vt:lpstr>«Правовой калейдоскоп»  </vt:lpstr>
      <vt:lpstr>Презентация PowerPoint</vt:lpstr>
      <vt:lpstr>Станция «Безопасный интернет» </vt:lpstr>
      <vt:lpstr>Станция «Хэштег»</vt:lpstr>
      <vt:lpstr>Презентация PowerPoint</vt:lpstr>
      <vt:lpstr>Арт-объект «Вырази свое мнение – забей гвоздь» </vt:lpstr>
      <vt:lpstr>Презентация PowerPoint</vt:lpstr>
      <vt:lpstr>«Касается даже тех, кого не касается!» </vt:lpstr>
      <vt:lpstr>Презентация PowerPoint</vt:lpstr>
      <vt:lpstr>Станция «Игра чувств»  (располагается в «Информационной палатке»).</vt:lpstr>
      <vt:lpstr>Презентация PowerPoint</vt:lpstr>
      <vt:lpstr>Презентация PowerPoint</vt:lpstr>
      <vt:lpstr>Станция Арт-объект «Щит здоровья»  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ANNA</cp:lastModifiedBy>
  <cp:revision>51</cp:revision>
  <dcterms:created xsi:type="dcterms:W3CDTF">2017-11-05T18:01:16Z</dcterms:created>
  <dcterms:modified xsi:type="dcterms:W3CDTF">2017-11-09T05:48:41Z</dcterms:modified>
</cp:coreProperties>
</file>