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6" r:id="rId9"/>
    <p:sldId id="274" r:id="rId10"/>
    <p:sldId id="275" r:id="rId11"/>
    <p:sldId id="267" r:id="rId12"/>
    <p:sldId id="270" r:id="rId13"/>
    <p:sldId id="268" r:id="rId14"/>
    <p:sldId id="271" r:id="rId15"/>
    <p:sldId id="288" r:id="rId16"/>
    <p:sldId id="272" r:id="rId17"/>
    <p:sldId id="276" r:id="rId18"/>
    <p:sldId id="273" r:id="rId19"/>
    <p:sldId id="277" r:id="rId20"/>
    <p:sldId id="287" r:id="rId21"/>
    <p:sldId id="278" r:id="rId22"/>
    <p:sldId id="290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F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15" autoAdjust="0"/>
    <p:restoredTop sz="94660"/>
  </p:normalViewPr>
  <p:slideViewPr>
    <p:cSldViewPr snapToGrid="0">
      <p:cViewPr varScale="1">
        <p:scale>
          <a:sx n="76" d="100"/>
          <a:sy n="76" d="100"/>
        </p:scale>
        <p:origin x="96" y="4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11B5-5CC7-4B4C-B819-8D4BA6722445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0C50D-A7B4-40DC-81AB-9F7373B52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924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11B5-5CC7-4B4C-B819-8D4BA6722445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0C50D-A7B4-40DC-81AB-9F7373B52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247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11B5-5CC7-4B4C-B819-8D4BA6722445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0C50D-A7B4-40DC-81AB-9F7373B52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303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11B5-5CC7-4B4C-B819-8D4BA6722445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0C50D-A7B4-40DC-81AB-9F7373B52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868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11B5-5CC7-4B4C-B819-8D4BA6722445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0C50D-A7B4-40DC-81AB-9F7373B52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007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11B5-5CC7-4B4C-B819-8D4BA6722445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0C50D-A7B4-40DC-81AB-9F7373B52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612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11B5-5CC7-4B4C-B819-8D4BA6722445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0C50D-A7B4-40DC-81AB-9F7373B52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226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11B5-5CC7-4B4C-B819-8D4BA6722445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0C50D-A7B4-40DC-81AB-9F7373B52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108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11B5-5CC7-4B4C-B819-8D4BA6722445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0C50D-A7B4-40DC-81AB-9F7373B52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760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11B5-5CC7-4B4C-B819-8D4BA6722445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0C50D-A7B4-40DC-81AB-9F7373B52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960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11B5-5CC7-4B4C-B819-8D4BA6722445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0C50D-A7B4-40DC-81AB-9F7373B52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798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100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811B5-5CC7-4B4C-B819-8D4BA6722445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0C50D-A7B4-40DC-81AB-9F7373B52B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666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image" Target="../media/image63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Футаж-фон ДЕТСКИЙ для видеомонтажа HD-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161" y="73391"/>
            <a:ext cx="11861677" cy="66721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44252D-FBBD-9CC6-6521-C00A5E350AEB}"/>
              </a:ext>
            </a:extLst>
          </p:cNvPr>
          <p:cNvSpPr txBox="1"/>
          <p:nvPr/>
        </p:nvSpPr>
        <p:spPr>
          <a:xfrm>
            <a:off x="8331200" y="3251200"/>
            <a:ext cx="33769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Georgia" panose="02040502050405020303" pitchFamily="18" charset="0"/>
              </a:rPr>
              <a:t>Закиржанова Лилия Игоревна</a:t>
            </a:r>
          </a:p>
          <a:p>
            <a:pPr algn="ctr"/>
            <a:endParaRPr lang="ru-RU" sz="2000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Georgia" panose="02040502050405020303" pitchFamily="18" charset="0"/>
              </a:rPr>
              <a:t>инструктор по физической культуре</a:t>
            </a:r>
          </a:p>
          <a:p>
            <a:pPr algn="ctr"/>
            <a:endParaRPr lang="ru-RU" sz="2000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Georgia" panose="02040502050405020303" pitchFamily="18" charset="0"/>
              </a:rPr>
              <a:t> МАДОУ «Детский сад №40-ЦРР» г. Тобольска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7A60295-D719-6B8B-7EB6-9C4627527E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3400" y="1536700"/>
            <a:ext cx="8623300" cy="2265740"/>
          </a:xfrm>
          <a:noFill/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«Развитие и оздоровление дошкольников средствами образовательной кинезиологии»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44AC52-6762-1375-2E8C-A66301070C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6519"/>
            <a:ext cx="9144000" cy="1048193"/>
          </a:xfrm>
          <a:noFill/>
        </p:spPr>
        <p:txBody>
          <a:bodyPr>
            <a:noAutofit/>
          </a:bodyPr>
          <a:lstStyle/>
          <a:p>
            <a:b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XXVI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Педагогические чтения: </a:t>
            </a:r>
            <a:b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«Шаг за шагом к новым результатам: обучение для будущего»</a:t>
            </a:r>
            <a:b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4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736" y="3802440"/>
            <a:ext cx="2653599" cy="26535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0" y="3685206"/>
            <a:ext cx="2690446" cy="269044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707" y="3754008"/>
            <a:ext cx="2552841" cy="255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26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5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6F4315-98DD-AEC8-3907-4767DDADB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001"/>
            <a:ext cx="10515600" cy="8382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Упражнения для растягивания мышц тела</a:t>
            </a:r>
            <a:endParaRPr lang="ru-RU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135E3E-88A2-8EE8-AA22-E06ABD1957EC}"/>
              </a:ext>
            </a:extLst>
          </p:cNvPr>
          <p:cNvSpPr txBox="1"/>
          <p:nvPr/>
        </p:nvSpPr>
        <p:spPr>
          <a:xfrm>
            <a:off x="593796" y="5208017"/>
            <a:ext cx="6488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«Гравитационное скольжение»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D1E999-6F38-B6C5-FEFE-7F9B11EEBB73}"/>
              </a:ext>
            </a:extLst>
          </p:cNvPr>
          <p:cNvSpPr txBox="1"/>
          <p:nvPr/>
        </p:nvSpPr>
        <p:spPr>
          <a:xfrm>
            <a:off x="4394200" y="5994400"/>
            <a:ext cx="3487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«Заземлитель»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96" y="1010921"/>
            <a:ext cx="3115056" cy="41513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154" y="1033781"/>
            <a:ext cx="3115056" cy="41513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040" y="1010921"/>
            <a:ext cx="3864864" cy="29016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040" y="3987799"/>
            <a:ext cx="3864864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17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438B09-6E43-84AA-845F-33A5526F3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4313"/>
            <a:ext cx="10515600" cy="4635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Глазодвигательные упражнения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2E88CD-9A4D-053F-9025-0D7D810426FA}"/>
              </a:ext>
            </a:extLst>
          </p:cNvPr>
          <p:cNvSpPr txBox="1"/>
          <p:nvPr/>
        </p:nvSpPr>
        <p:spPr>
          <a:xfrm>
            <a:off x="5209903" y="3279928"/>
            <a:ext cx="2730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«Взгляд влево – вверх»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3474C8-AD9F-2F4F-3A4D-E8C8554B2C11}"/>
              </a:ext>
            </a:extLst>
          </p:cNvPr>
          <p:cNvSpPr txBox="1"/>
          <p:nvPr/>
        </p:nvSpPr>
        <p:spPr>
          <a:xfrm>
            <a:off x="4102098" y="952591"/>
            <a:ext cx="3340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«Глаз – путешественник»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D06CFB-66FB-8AFF-F0C6-0ED826ADE429}"/>
              </a:ext>
            </a:extLst>
          </p:cNvPr>
          <p:cNvSpPr txBox="1"/>
          <p:nvPr/>
        </p:nvSpPr>
        <p:spPr>
          <a:xfrm>
            <a:off x="4056381" y="5790839"/>
            <a:ext cx="3234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«Горизонтальная восьмёрка»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57" y="805716"/>
            <a:ext cx="3779520" cy="27736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57" y="3879000"/>
            <a:ext cx="3773424" cy="27127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311" y="838848"/>
            <a:ext cx="3773424" cy="27675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311" y="3879000"/>
            <a:ext cx="3773424" cy="271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30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336F05-048E-4C78-1641-1069354C6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1"/>
            <a:ext cx="10515600" cy="57805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Упражнения для развития мелкой моторики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536F08-EB5D-9EC3-0080-30E6357A95C4}"/>
              </a:ext>
            </a:extLst>
          </p:cNvPr>
          <p:cNvSpPr txBox="1"/>
          <p:nvPr/>
        </p:nvSpPr>
        <p:spPr>
          <a:xfrm>
            <a:off x="209486" y="2978354"/>
            <a:ext cx="2088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«Колечко»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A55216-6A9C-1945-9B56-4FD52DA1ACE6}"/>
              </a:ext>
            </a:extLst>
          </p:cNvPr>
          <p:cNvSpPr txBox="1"/>
          <p:nvPr/>
        </p:nvSpPr>
        <p:spPr>
          <a:xfrm>
            <a:off x="5118100" y="2950768"/>
            <a:ext cx="4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«Кулак – ребро – ладонь»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438941-8170-0FB1-C769-ECA8B6FBDB71}"/>
              </a:ext>
            </a:extLst>
          </p:cNvPr>
          <p:cNvSpPr txBox="1"/>
          <p:nvPr/>
        </p:nvSpPr>
        <p:spPr>
          <a:xfrm>
            <a:off x="182222" y="6250584"/>
            <a:ext cx="2088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«Домик»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12E070-E831-999E-039F-7CDC5A092FE1}"/>
              </a:ext>
            </a:extLst>
          </p:cNvPr>
          <p:cNvSpPr txBox="1"/>
          <p:nvPr/>
        </p:nvSpPr>
        <p:spPr>
          <a:xfrm>
            <a:off x="3289300" y="6250584"/>
            <a:ext cx="2317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«Ухо – нос»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3259E0-A2C5-1A91-0E59-C0E55B5C8D51}"/>
              </a:ext>
            </a:extLst>
          </p:cNvPr>
          <p:cNvSpPr txBox="1"/>
          <p:nvPr/>
        </p:nvSpPr>
        <p:spPr>
          <a:xfrm>
            <a:off x="6463298" y="6273261"/>
            <a:ext cx="2595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«Ладошка»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76B9C1-2538-53B9-7A7E-5C606E9186AC}"/>
              </a:ext>
            </a:extLst>
          </p:cNvPr>
          <p:cNvSpPr txBox="1"/>
          <p:nvPr/>
        </p:nvSpPr>
        <p:spPr>
          <a:xfrm>
            <a:off x="9765272" y="6271716"/>
            <a:ext cx="2361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«Лезгинка»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92" y="765407"/>
            <a:ext cx="2090928" cy="22494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483" y="767398"/>
            <a:ext cx="3108960" cy="22454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864" y="765407"/>
            <a:ext cx="3035808" cy="22546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093" y="751586"/>
            <a:ext cx="3035808" cy="22350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08" y="3455364"/>
            <a:ext cx="2115312" cy="28163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912" y="3398949"/>
            <a:ext cx="2895600" cy="286512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749" y="3385464"/>
            <a:ext cx="2359152" cy="286512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34C7D6-BEFF-EA1D-07C8-76777D533D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1559" y="3455364"/>
            <a:ext cx="3520277" cy="279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89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32EA7F-171B-4B0E-B9E5-7C911955D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4763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Упражнения для релаксации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FA6DC5-4248-40A7-626F-7C217D322A66}"/>
              </a:ext>
            </a:extLst>
          </p:cNvPr>
          <p:cNvSpPr txBox="1"/>
          <p:nvPr/>
        </p:nvSpPr>
        <p:spPr>
          <a:xfrm>
            <a:off x="4572000" y="3429000"/>
            <a:ext cx="240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«Дирижёр»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AF61E8-07DA-54E2-73EA-5D2AADF795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687612"/>
            <a:ext cx="4267199" cy="30034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4DD8E7-872F-DCA9-7E8D-6CD0B2B502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71" y="736598"/>
            <a:ext cx="4283728" cy="281480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27159C0-3316-1A2F-D2CD-7A0FB9E460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549" y="736599"/>
            <a:ext cx="4823999" cy="282721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6DD3BD2-2F5D-157F-44C2-6EABE02022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549" y="3687612"/>
            <a:ext cx="4867197" cy="300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82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E28226-397A-8CA0-B0BC-855EC454F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701"/>
            <a:ext cx="10515600" cy="71119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Упражнения для релаксации</a:t>
            </a:r>
            <a:endParaRPr lang="ru-RU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07FD77-6F86-85B1-FF6D-A57E161ABA9D}"/>
              </a:ext>
            </a:extLst>
          </p:cNvPr>
          <p:cNvSpPr txBox="1"/>
          <p:nvPr/>
        </p:nvSpPr>
        <p:spPr>
          <a:xfrm>
            <a:off x="2806337" y="850900"/>
            <a:ext cx="5979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«Путешествие на облаке»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17" y="1485899"/>
            <a:ext cx="3907536" cy="49638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416" y="1465941"/>
            <a:ext cx="6424384" cy="496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93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4E0484-C036-825A-1AB6-37CD2FCDE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901"/>
            <a:ext cx="10515600" cy="85089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Кинезиологические упражнения в бассейне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892B15-B0DB-4C1B-F088-FD5B68B60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861" y="1563687"/>
            <a:ext cx="4432299" cy="33242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A1F3AD-A883-199F-D56E-616E84C11F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8371" y="2832629"/>
            <a:ext cx="4271433" cy="32035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B9396E-ACF0-B067-4F28-2365AED4B2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98833" y="1559982"/>
            <a:ext cx="4436533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92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7D8CF9-8DB2-102A-565E-553FF8EC6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555"/>
            <a:ext cx="10515600" cy="65034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Кинезиологические игры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29CF9D-290D-DC2A-E012-824F7A816B39}"/>
              </a:ext>
            </a:extLst>
          </p:cNvPr>
          <p:cNvSpPr txBox="1"/>
          <p:nvPr/>
        </p:nvSpPr>
        <p:spPr>
          <a:xfrm>
            <a:off x="177801" y="5943596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«Постучи – потопай»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8BA01-CD94-E8A0-D688-23112F3ADB2D}"/>
              </a:ext>
            </a:extLst>
          </p:cNvPr>
          <p:cNvSpPr txBox="1"/>
          <p:nvPr/>
        </p:nvSpPr>
        <p:spPr>
          <a:xfrm>
            <a:off x="4038600" y="5943596"/>
            <a:ext cx="4164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«Похлопай – погладь»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726ACE-2283-876B-A4CE-DCF32CC48728}"/>
              </a:ext>
            </a:extLst>
          </p:cNvPr>
          <p:cNvSpPr txBox="1"/>
          <p:nvPr/>
        </p:nvSpPr>
        <p:spPr>
          <a:xfrm>
            <a:off x="7848600" y="5943599"/>
            <a:ext cx="4526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«Ползущий червячок»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27" y="1149967"/>
            <a:ext cx="3505200" cy="46756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149967"/>
            <a:ext cx="3505200" cy="46756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224" y="1149967"/>
            <a:ext cx="336437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72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ECADEBE-DAC3-FD14-18A2-442BAB487C23}"/>
              </a:ext>
            </a:extLst>
          </p:cNvPr>
          <p:cNvSpPr txBox="1"/>
          <p:nvPr/>
        </p:nvSpPr>
        <p:spPr>
          <a:xfrm>
            <a:off x="4379322" y="250353"/>
            <a:ext cx="2971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«Непослушный зонтик»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5FB289-418E-1291-8538-F4C4623B75E3}"/>
              </a:ext>
            </a:extLst>
          </p:cNvPr>
          <p:cNvSpPr txBox="1"/>
          <p:nvPr/>
        </p:nvSpPr>
        <p:spPr>
          <a:xfrm>
            <a:off x="4781427" y="2539484"/>
            <a:ext cx="2912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«Обгони шарик»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3C2F62-54A1-B4D9-F50C-02E78CC23E89}"/>
              </a:ext>
            </a:extLst>
          </p:cNvPr>
          <p:cNvSpPr txBox="1"/>
          <p:nvPr/>
        </p:nvSpPr>
        <p:spPr>
          <a:xfrm>
            <a:off x="4369525" y="3730669"/>
            <a:ext cx="2332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«Маятник»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65A9A4-9879-9BDF-B3DA-B1E00FCC92CC}"/>
              </a:ext>
            </a:extLst>
          </p:cNvPr>
          <p:cNvSpPr txBox="1"/>
          <p:nvPr/>
        </p:nvSpPr>
        <p:spPr>
          <a:xfrm>
            <a:off x="5612489" y="6019800"/>
            <a:ext cx="2150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«Стучалки»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65" y="250353"/>
            <a:ext cx="4175760" cy="31333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62" y="3504000"/>
            <a:ext cx="4175760" cy="31333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023" y="250353"/>
            <a:ext cx="4175760" cy="3133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023" y="3504000"/>
            <a:ext cx="4175760" cy="313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30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F2DF114-6075-55BE-E239-49657A1F8552}"/>
              </a:ext>
            </a:extLst>
          </p:cNvPr>
          <p:cNvSpPr txBox="1"/>
          <p:nvPr/>
        </p:nvSpPr>
        <p:spPr>
          <a:xfrm>
            <a:off x="4190423" y="711201"/>
            <a:ext cx="2667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«Удержи </a:t>
            </a:r>
          </a:p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равновесие»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B1CFFC-0021-96C0-DAE2-2465B3A95ACB}"/>
              </a:ext>
            </a:extLst>
          </p:cNvPr>
          <p:cNvSpPr txBox="1"/>
          <p:nvPr/>
        </p:nvSpPr>
        <p:spPr>
          <a:xfrm>
            <a:off x="4190423" y="5245100"/>
            <a:ext cx="3023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«Прыжки по счёту»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1" y="225046"/>
            <a:ext cx="3720522" cy="32039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1" y="3641497"/>
            <a:ext cx="3720522" cy="287635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1D1BB0-2C89-2B9E-3136-EB772B6FD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677" y="225046"/>
            <a:ext cx="2755631" cy="368230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98E6D7-1366-6033-4B1B-403FD6A9BE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4607" y="2987230"/>
            <a:ext cx="2755631" cy="36457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5E408C-4DEC-16AB-342E-A13E29F490D3}"/>
              </a:ext>
            </a:extLst>
          </p:cNvPr>
          <p:cNvSpPr txBox="1"/>
          <p:nvPr/>
        </p:nvSpPr>
        <p:spPr>
          <a:xfrm>
            <a:off x="5506162" y="3907350"/>
            <a:ext cx="3720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«Кинезиологические дорожки»</a:t>
            </a:r>
          </a:p>
        </p:txBody>
      </p:sp>
    </p:spTree>
    <p:extLst>
      <p:ext uri="{BB962C8B-B14F-4D97-AF65-F5344CB8AC3E}">
        <p14:creationId xmlns:p14="http://schemas.microsoft.com/office/powerpoint/2010/main" val="3534923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3D2FF3-D6BA-B8C6-C518-0F6FE6EA9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1"/>
            <a:ext cx="10515600" cy="55880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Взаимодействие с родителями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64B8CA-2E96-C10D-7B53-829AAB7499D2}"/>
              </a:ext>
            </a:extLst>
          </p:cNvPr>
          <p:cNvSpPr txBox="1"/>
          <p:nvPr/>
        </p:nvSpPr>
        <p:spPr>
          <a:xfrm>
            <a:off x="-407248" y="3495074"/>
            <a:ext cx="4988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Мастер – класс</a:t>
            </a:r>
          </a:p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 «Кинезиология – это здорово!»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534585-511D-F18C-38E4-88D610CD933D}"/>
              </a:ext>
            </a:extLst>
          </p:cNvPr>
          <p:cNvSpPr txBox="1"/>
          <p:nvPr/>
        </p:nvSpPr>
        <p:spPr>
          <a:xfrm>
            <a:off x="8095764" y="3224899"/>
            <a:ext cx="4203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Развлечение </a:t>
            </a:r>
          </a:p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«Умники и умницы»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166" y="877215"/>
            <a:ext cx="2072640" cy="364540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178" y="3224899"/>
            <a:ext cx="1932432" cy="34076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947" y="3971545"/>
            <a:ext cx="3633216" cy="265785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755" y="673102"/>
            <a:ext cx="3645408" cy="25298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37" y="673102"/>
            <a:ext cx="3520732" cy="26178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82" y="4243462"/>
            <a:ext cx="3403287" cy="238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66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9973068-B1AE-970C-74C9-09191346C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1976" y="663388"/>
            <a:ext cx="10331824" cy="5513575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Название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«кинезиология»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происходит от греческого слова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«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kinesis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»,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что означает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«движение»,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и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«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logos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» - «наука»</a:t>
            </a:r>
          </a:p>
          <a:p>
            <a:pPr marL="0" indent="0" algn="ctr">
              <a:buNone/>
            </a:pPr>
            <a:endParaRPr lang="ru-RU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Кинезиология –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наука о развитии головного мозга через движение и физического здоровья через определённые двигательные упражнения. </a:t>
            </a:r>
          </a:p>
          <a:p>
            <a:pPr marL="0" indent="0">
              <a:buNone/>
            </a:pPr>
            <a:endParaRPr lang="ru-RU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Кинезиологические упражнения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– комплекс движений, позволяющих активизировать межполушарное взаимодействие, при котором полушария обмениваются информацией, происходит синхронизация их работы.</a:t>
            </a:r>
          </a:p>
        </p:txBody>
      </p:sp>
    </p:spTree>
    <p:extLst>
      <p:ext uri="{BB962C8B-B14F-4D97-AF65-F5344CB8AC3E}">
        <p14:creationId xmlns:p14="http://schemas.microsoft.com/office/powerpoint/2010/main" val="4235769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617912-42EF-EC7C-27AB-A91345F23D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" y="596900"/>
            <a:ext cx="3314700" cy="44196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FD74E5-9324-20AA-7C01-1CA062263B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727" y="469900"/>
            <a:ext cx="3409950" cy="45466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DAA3F4-03CB-2341-5AE9-EFB2A744E7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149" y="1879601"/>
            <a:ext cx="340995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72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7C82C-9950-59F0-48F5-592C2A1CA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001"/>
            <a:ext cx="10515600" cy="7239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«Школа кинезиологии для педагогов»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35" y="1021950"/>
            <a:ext cx="3633216" cy="48402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528" y="1916969"/>
            <a:ext cx="3742944" cy="32979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249" y="1015418"/>
            <a:ext cx="3651504" cy="484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47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7F7E614A-5DF9-34CD-50EC-BCE0928E1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8800" y="1003300"/>
            <a:ext cx="4953000" cy="514349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Всем полезно без сомнения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всё, что связано с движением.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Чтоб успешно развиваться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упражнения нужно выполнять.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Упражнения для мозга практические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называются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 КИНЕЗИОЛОГИЧЕСКИЕ!</a:t>
            </a:r>
          </a:p>
          <a:p>
            <a:pPr marL="0" indent="0">
              <a:buNone/>
            </a:pPr>
            <a:endParaRPr lang="ru-RU" sz="2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990CB1-7E1D-306B-9981-ECAA6D9DD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62" y="1537178"/>
            <a:ext cx="6311900" cy="383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255247-29AA-612F-B1B2-2836ECE0B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165" y="681038"/>
            <a:ext cx="11367247" cy="100965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Цель: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3100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оздоровление, выявление и развитие скрытых способностей ребёнка дошкольника, расширение границ возможностей его мозга посредством кинезиологических упражнений и игр.</a:t>
            </a:r>
            <a:endParaRPr lang="ru-RU" sz="31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FD4A46-AB37-D135-637A-C073BB4BB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2115671"/>
            <a:ext cx="11367247" cy="450028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Задачи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:</a:t>
            </a:r>
          </a:p>
          <a:p>
            <a:pPr marL="514350" indent="-514350">
              <a:buAutoNum type="arabicPeriod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Создать условия для активизации мыслительной деятельности ребёнка и синхронизации работы полушарий мозга.</a:t>
            </a:r>
          </a:p>
          <a:p>
            <a:pPr marL="514350" indent="-514350">
              <a:buAutoNum type="arabicPeriod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Развивать мелкую и крупную моторики.</a:t>
            </a:r>
          </a:p>
          <a:p>
            <a:pPr marL="514350" indent="-514350">
              <a:buAutoNum type="arabicPeriod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Развивать память, внимание, мышление.</a:t>
            </a:r>
          </a:p>
          <a:p>
            <a:pPr marL="514350" indent="-514350">
              <a:buAutoNum type="arabicPeriod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Снизить утомляемость.</a:t>
            </a:r>
          </a:p>
          <a:p>
            <a:pPr marL="514350" indent="-514350">
              <a:buAutoNum type="arabicPeriod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Повысить способность к произвольному контролю, работоспособность.</a:t>
            </a:r>
          </a:p>
          <a:p>
            <a:pPr marL="514350" indent="-514350">
              <a:buAutoNum type="arabicPeriod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Привлечь педагогов и родителей к работе по развитию и оздоровлению детей средствами кинезиологии.</a:t>
            </a:r>
          </a:p>
        </p:txBody>
      </p:sp>
    </p:spTree>
    <p:extLst>
      <p:ext uri="{BB962C8B-B14F-4D97-AF65-F5344CB8AC3E}">
        <p14:creationId xmlns:p14="http://schemas.microsoft.com/office/powerpoint/2010/main" val="4253960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CF85D6-5454-64CE-0165-C7F02FD13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552" y="533400"/>
            <a:ext cx="3872425" cy="54483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159CC5-C6ED-426B-9DD2-E72D134E7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408" y="533400"/>
            <a:ext cx="4994198" cy="33274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3C25E6EE-555E-6915-81A3-BB4A6AF47D55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4902200" y="3924301"/>
            <a:ext cx="6883400" cy="2578098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500" dirty="0">
                <a:latin typeface="Georgia" panose="02040502050405020303" pitchFamily="18" charset="0"/>
              </a:rPr>
              <a:t>     </a:t>
            </a:r>
            <a:r>
              <a:rPr lang="ru-RU" sz="2500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Основоположником гимнастики для мозга считается </a:t>
            </a: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Пол Э. Деннисон.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500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        В начале 1980-х годов д-р Пол Э. Деннисон и его жена и соавтор, </a:t>
            </a: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Гейл Э. Деннисон,</a:t>
            </a:r>
            <a:r>
              <a:rPr lang="ru-RU" sz="2500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 создали образовательную кинезиологию – расширенное обучение через движение. </a:t>
            </a:r>
          </a:p>
        </p:txBody>
      </p:sp>
    </p:spTree>
    <p:extLst>
      <p:ext uri="{BB962C8B-B14F-4D97-AF65-F5344CB8AC3E}">
        <p14:creationId xmlns:p14="http://schemas.microsoft.com/office/powerpoint/2010/main" val="2247563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F7DE4B-7563-7E3F-A645-9BB2FA00E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399" y="552450"/>
            <a:ext cx="3867150" cy="57531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CC7F8B-7F2A-0447-E617-53EA27E22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276" y="3334504"/>
            <a:ext cx="91448" cy="1889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E4E4CD-54A4-8AD6-3EA4-EDC261CC8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676" y="3486904"/>
            <a:ext cx="91448" cy="188992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8ED7864F-947E-D94B-65A0-FAAF89F80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2300" y="4991100"/>
            <a:ext cx="6032500" cy="1482725"/>
          </a:xfrm>
        </p:spPr>
        <p:txBody>
          <a:bodyPr>
            <a:normAutofit fontScale="82500" lnSpcReduction="20000"/>
          </a:bodyPr>
          <a:lstStyle/>
          <a:p>
            <a:pPr marL="0" indent="0" algn="ctr">
              <a:buNone/>
            </a:pPr>
            <a:r>
              <a:rPr lang="ru-RU" b="1" i="0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Алла Леонидовна Сиротюк</a:t>
            </a:r>
          </a:p>
          <a:p>
            <a:pPr marL="0" indent="0" algn="ctr">
              <a:buNone/>
            </a:pPr>
            <a:r>
              <a:rPr lang="ru-RU" b="0" i="0" dirty="0">
                <a:solidFill>
                  <a:schemeClr val="accent6">
                    <a:lumMod val="50000"/>
                  </a:schemeClr>
                </a:solidFill>
                <a:effectLst/>
                <a:latin typeface="Georgia" panose="02040502050405020303" pitchFamily="18" charset="0"/>
              </a:rPr>
              <a:t>Доктор психологических наук, заведующая кафедрой психологии, профессор Тверского государственного университета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612BC1-9F1B-DB4E-55DA-08C7B1E33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875" y="384175"/>
            <a:ext cx="4362450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07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1F4323-A0EA-DC88-EBAA-1B841682F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Группы кинезиологических упражнений: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8A2A29-5DBA-EA32-E8B9-6CFB3DE54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Движения, пересекающие среднюю линию тела.</a:t>
            </a:r>
          </a:p>
          <a:p>
            <a:pPr marL="514350" indent="-514350">
              <a:buAutoNum type="arabicPeriod"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Движения для растягивания мышц тела.</a:t>
            </a:r>
          </a:p>
          <a:p>
            <a:pPr marL="514350" indent="-514350">
              <a:buAutoNum type="arabicPeriod"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Упражнения для развития мелкой моторики.</a:t>
            </a:r>
          </a:p>
          <a:p>
            <a:pPr marL="514350" indent="-514350">
              <a:buAutoNum type="arabicPeriod"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Дыхательные упражнения.</a:t>
            </a:r>
          </a:p>
          <a:p>
            <a:pPr marL="514350" indent="-514350">
              <a:buAutoNum type="arabicPeriod"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Глазодвигательные упражнения.</a:t>
            </a:r>
          </a:p>
          <a:p>
            <a:pPr marL="514350" indent="-514350">
              <a:buAutoNum type="arabicPeriod"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Упражнения на релаксацию.</a:t>
            </a:r>
          </a:p>
          <a:p>
            <a:pPr marL="514350" indent="-514350">
              <a:buAutoNum type="arabicPeriod"/>
            </a:pPr>
            <a:endParaRPr lang="ru-RU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613775-C350-DB54-87F9-3D56A04F155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40700" y="3498690"/>
            <a:ext cx="3661807" cy="299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23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51DBE7-5567-83E3-673A-38C385744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102"/>
            <a:ext cx="10909300" cy="698499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Движения, пересекающие среднюю линию тела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7E9C1C-895F-9A5D-D7B5-19EC0252C92F}"/>
              </a:ext>
            </a:extLst>
          </p:cNvPr>
          <p:cNvSpPr txBox="1"/>
          <p:nvPr/>
        </p:nvSpPr>
        <p:spPr>
          <a:xfrm>
            <a:off x="4367177" y="1103531"/>
            <a:ext cx="3308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«Перекрёстные </a:t>
            </a:r>
          </a:p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шаги стоя»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3D3913-85C8-8705-7468-B22DCB580080}"/>
              </a:ext>
            </a:extLst>
          </p:cNvPr>
          <p:cNvSpPr txBox="1"/>
          <p:nvPr/>
        </p:nvSpPr>
        <p:spPr>
          <a:xfrm>
            <a:off x="5435600" y="3568700"/>
            <a:ext cx="2239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«Ленивые восьмёрки»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3CB96B-3C17-37E0-EF5B-B48E91831B7C}"/>
              </a:ext>
            </a:extLst>
          </p:cNvPr>
          <p:cNvSpPr txBox="1"/>
          <p:nvPr/>
        </p:nvSpPr>
        <p:spPr>
          <a:xfrm>
            <a:off x="4367177" y="5816600"/>
            <a:ext cx="3308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«Перекрёстные шаги сидя»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23" y="3968957"/>
            <a:ext cx="4072255" cy="27239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22" y="863601"/>
            <a:ext cx="4072255" cy="29899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415" y="3968957"/>
            <a:ext cx="4145662" cy="27239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414" y="875238"/>
            <a:ext cx="4145662" cy="297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265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048779-6AA6-C662-BF3B-A94F3276A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201"/>
            <a:ext cx="10515600" cy="4825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Дыхательные упражнения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CC365F-3ACE-DAFD-80DF-D5266AC47C85}"/>
              </a:ext>
            </a:extLst>
          </p:cNvPr>
          <p:cNvSpPr txBox="1"/>
          <p:nvPr/>
        </p:nvSpPr>
        <p:spPr>
          <a:xfrm>
            <a:off x="4461934" y="1003300"/>
            <a:ext cx="1888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«Свеча»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675E51-70A9-6A03-F5D7-DD3BEA8EDA2C}"/>
              </a:ext>
            </a:extLst>
          </p:cNvPr>
          <p:cNvSpPr txBox="1"/>
          <p:nvPr/>
        </p:nvSpPr>
        <p:spPr>
          <a:xfrm>
            <a:off x="4749800" y="3763168"/>
            <a:ext cx="2978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«Ныряльщик»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EB84F6-C68A-8E1B-17F6-71217D1F9AC4}"/>
              </a:ext>
            </a:extLst>
          </p:cNvPr>
          <p:cNvSpPr txBox="1"/>
          <p:nvPr/>
        </p:nvSpPr>
        <p:spPr>
          <a:xfrm>
            <a:off x="4461934" y="6070600"/>
            <a:ext cx="308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«Губы трубкой»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42" y="730423"/>
            <a:ext cx="3965492" cy="29741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42" y="3883023"/>
            <a:ext cx="3965492" cy="27736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588" y="3809499"/>
            <a:ext cx="4001589" cy="29207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588" y="833326"/>
            <a:ext cx="4001589" cy="277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38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FA59E-094E-04D2-9690-8BDA97D9F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6037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Упражнения для растягивания мышц тела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0E03EF-279C-CF2E-C030-752B0B1F4F0F}"/>
              </a:ext>
            </a:extLst>
          </p:cNvPr>
          <p:cNvSpPr txBox="1"/>
          <p:nvPr/>
        </p:nvSpPr>
        <p:spPr>
          <a:xfrm>
            <a:off x="1943100" y="4630486"/>
            <a:ext cx="1981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«Сова»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8DCCF6-557A-2C16-CCB7-8366F5331A43}"/>
              </a:ext>
            </a:extLst>
          </p:cNvPr>
          <p:cNvSpPr txBox="1"/>
          <p:nvPr/>
        </p:nvSpPr>
        <p:spPr>
          <a:xfrm>
            <a:off x="7289800" y="2552700"/>
            <a:ext cx="4446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«Активизация руки»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815" y="1057205"/>
            <a:ext cx="2721055" cy="35732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04" y="1030614"/>
            <a:ext cx="2735895" cy="35732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397" y="3160534"/>
            <a:ext cx="2560320" cy="34137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107" y="3148342"/>
            <a:ext cx="2572512" cy="342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4622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1740</TotalTime>
  <Words>488</Words>
  <Application>Microsoft Office PowerPoint</Application>
  <PresentationFormat>Широкоэкранный</PresentationFormat>
  <Paragraphs>88</Paragraphs>
  <Slides>22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Georgia</vt:lpstr>
      <vt:lpstr>Times New Roman</vt:lpstr>
      <vt:lpstr>Тема Office</vt:lpstr>
      <vt:lpstr> XXVI Педагогические чтения:  «Шаг за шагом к новым результатам: обучение для будущего» </vt:lpstr>
      <vt:lpstr>Презентация PowerPoint</vt:lpstr>
      <vt:lpstr>Цель: оздоровление, выявление и развитие скрытых способностей ребёнка дошкольника, расширение границ возможностей его мозга посредством кинезиологических упражнений и игр.</vt:lpstr>
      <vt:lpstr>Презентация PowerPoint</vt:lpstr>
      <vt:lpstr>Презентация PowerPoint</vt:lpstr>
      <vt:lpstr>Группы кинезиологических упражнений:</vt:lpstr>
      <vt:lpstr>Движения, пересекающие среднюю линию тела</vt:lpstr>
      <vt:lpstr>Дыхательные упражнения</vt:lpstr>
      <vt:lpstr>Упражнения для растягивания мышц тела</vt:lpstr>
      <vt:lpstr>Упражнения для растягивания мышц тела</vt:lpstr>
      <vt:lpstr>Глазодвигательные упражнения</vt:lpstr>
      <vt:lpstr>Упражнения для развития мелкой моторики</vt:lpstr>
      <vt:lpstr>Упражнения для релаксации</vt:lpstr>
      <vt:lpstr>Упражнения для релаксации</vt:lpstr>
      <vt:lpstr>Кинезиологические упражнения в бассейне</vt:lpstr>
      <vt:lpstr>Кинезиологические игры</vt:lpstr>
      <vt:lpstr>Презентация PowerPoint</vt:lpstr>
      <vt:lpstr>Презентация PowerPoint</vt:lpstr>
      <vt:lpstr>Взаимодействие с родителями</vt:lpstr>
      <vt:lpstr>Презентация PowerPoint</vt:lpstr>
      <vt:lpstr>«Школа кинезиологии для педагогов»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«Детский сад №40 – Центр развития ребёнка»</dc:title>
  <dc:creator>Дс40 Дс40</dc:creator>
  <cp:lastModifiedBy>Дс40 Дс40</cp:lastModifiedBy>
  <cp:revision>108</cp:revision>
  <dcterms:created xsi:type="dcterms:W3CDTF">2023-01-24T05:33:11Z</dcterms:created>
  <dcterms:modified xsi:type="dcterms:W3CDTF">2023-03-14T06:50:37Z</dcterms:modified>
</cp:coreProperties>
</file>